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2" r:id="rId2"/>
    <p:sldId id="895" r:id="rId3"/>
    <p:sldId id="946" r:id="rId4"/>
    <p:sldId id="947" r:id="rId5"/>
    <p:sldId id="948" r:id="rId6"/>
    <p:sldId id="949" r:id="rId7"/>
    <p:sldId id="896" r:id="rId8"/>
    <p:sldId id="901" r:id="rId9"/>
    <p:sldId id="914" r:id="rId10"/>
    <p:sldId id="903" r:id="rId11"/>
    <p:sldId id="915" r:id="rId12"/>
    <p:sldId id="926" r:id="rId13"/>
    <p:sldId id="928" r:id="rId14"/>
    <p:sldId id="934" r:id="rId15"/>
    <p:sldId id="858" r:id="rId16"/>
    <p:sldId id="937" r:id="rId17"/>
    <p:sldId id="938" r:id="rId18"/>
    <p:sldId id="859" r:id="rId19"/>
    <p:sldId id="862" r:id="rId20"/>
    <p:sldId id="906" r:id="rId21"/>
    <p:sldId id="863" r:id="rId22"/>
    <p:sldId id="927" r:id="rId23"/>
    <p:sldId id="929" r:id="rId24"/>
    <p:sldId id="930" r:id="rId25"/>
    <p:sldId id="931" r:id="rId26"/>
    <p:sldId id="935" r:id="rId27"/>
    <p:sldId id="932" r:id="rId28"/>
    <p:sldId id="933" r:id="rId29"/>
    <p:sldId id="939" r:id="rId30"/>
    <p:sldId id="940" r:id="rId31"/>
    <p:sldId id="941" r:id="rId32"/>
    <p:sldId id="944" r:id="rId33"/>
    <p:sldId id="945" r:id="rId34"/>
    <p:sldId id="942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FEB"/>
    <a:srgbClr val="E6AF00"/>
    <a:srgbClr val="00FF00"/>
    <a:srgbClr val="FFFF00"/>
    <a:srgbClr val="FBFFC5"/>
    <a:srgbClr val="E0AE2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7681" autoAdjust="0"/>
  </p:normalViewPr>
  <p:slideViewPr>
    <p:cSldViewPr snapToGrid="0">
      <p:cViewPr varScale="1">
        <p:scale>
          <a:sx n="85" d="100"/>
          <a:sy n="85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32"/>
    </p:cViewPr>
  </p:sorterViewPr>
  <p:notesViewPr>
    <p:cSldViewPr snapToGrid="0">
      <p:cViewPr varScale="1">
        <p:scale>
          <a:sx n="97" d="100"/>
          <a:sy n="97" d="100"/>
        </p:scale>
        <p:origin x="-2664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3.wmf"/><Relationship Id="rId7" Type="http://schemas.openxmlformats.org/officeDocument/2006/relationships/image" Target="../media/image39.wmf"/><Relationship Id="rId12" Type="http://schemas.openxmlformats.org/officeDocument/2006/relationships/image" Target="../media/image50.wmf"/><Relationship Id="rId2" Type="http://schemas.openxmlformats.org/officeDocument/2006/relationships/image" Target="../media/image32.wmf"/><Relationship Id="rId1" Type="http://schemas.openxmlformats.org/officeDocument/2006/relationships/image" Target="../media/image47.wmf"/><Relationship Id="rId6" Type="http://schemas.openxmlformats.org/officeDocument/2006/relationships/image" Target="../media/image38.wmf"/><Relationship Id="rId11" Type="http://schemas.openxmlformats.org/officeDocument/2006/relationships/image" Target="../media/image49.wmf"/><Relationship Id="rId5" Type="http://schemas.openxmlformats.org/officeDocument/2006/relationships/image" Target="../media/image35.wmf"/><Relationship Id="rId10" Type="http://schemas.openxmlformats.org/officeDocument/2006/relationships/image" Target="../media/image48.wmf"/><Relationship Id="rId4" Type="http://schemas.openxmlformats.org/officeDocument/2006/relationships/image" Target="../media/image34.wmf"/><Relationship Id="rId9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11BDB136-90D0-474A-8DCE-F04B49219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2E79A53A-5ECC-4494-88DB-89E1143D0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65CC0-ACD4-4CAB-9AAD-ACA0174C0EA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2400"/>
            <a:ext cx="2198687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52400"/>
            <a:ext cx="6445250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548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2548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066800"/>
            <a:ext cx="879633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67750" y="6586538"/>
            <a:ext cx="371475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defRPr/>
            </a:pPr>
            <a:fld id="{01955953-E500-4595-8631-D6334D1955DB}" type="slidenum">
              <a:rPr lang="en-US" sz="1200">
                <a:solidFill>
                  <a:srgbClr val="BB0018"/>
                </a:solidFill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rgbClr val="BB0018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925513" y="685800"/>
            <a:ext cx="8077200" cy="0"/>
          </a:xfrm>
          <a:prstGeom prst="line">
            <a:avLst/>
          </a:prstGeom>
          <a:noFill/>
          <a:ln w="38100">
            <a:solidFill>
              <a:srgbClr val="BB00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lr>
          <a:srgbClr val="BB0018"/>
        </a:buClr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218"/>
          <p:cNvSpPr>
            <a:spLocks noChangeArrowheads="1"/>
          </p:cNvSpPr>
          <p:nvPr/>
        </p:nvSpPr>
        <p:spPr bwMode="auto">
          <a:xfrm>
            <a:off x="273050" y="3890963"/>
            <a:ext cx="86868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spcAft>
                <a:spcPct val="40000"/>
              </a:spcAft>
              <a:buClr>
                <a:srgbClr val="BB0018"/>
              </a:buClr>
              <a:buFont typeface="Wingdings" pitchFamily="2" charset="2"/>
              <a:buNone/>
            </a:pPr>
            <a:r>
              <a:rPr lang="en-US" sz="2800"/>
              <a:t>John McCloskey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2800"/>
              <a:t> </a:t>
            </a:r>
            <a:r>
              <a:rPr lang="en-US" sz="1800"/>
              <a:t>NASA/GSFC Chief EMC Engineer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/>
              <a:t>Code 565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/>
              <a:t>Building 29, room 104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/>
              <a:t>301-286-5498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/>
              <a:t>John.C.McCloskey@nasa.gov</a:t>
            </a:r>
            <a:endParaRPr lang="en-US"/>
          </a:p>
        </p:txBody>
      </p:sp>
      <p:sp>
        <p:nvSpPr>
          <p:cNvPr id="12291" name="Rectangle 9219"/>
          <p:cNvSpPr>
            <a:spLocks noChangeArrowheads="1"/>
          </p:cNvSpPr>
          <p:nvPr/>
        </p:nvSpPr>
        <p:spPr bwMode="auto">
          <a:xfrm>
            <a:off x="228600" y="1905000"/>
            <a:ext cx="86868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Fundamentals of EMC</a:t>
            </a:r>
          </a:p>
          <a:p>
            <a:pPr algn="ctr" eaLnBrk="1" hangingPunct="1"/>
            <a:endParaRPr lang="en-US" sz="2800" dirty="0" smtClean="0">
              <a:solidFill>
                <a:srgbClr val="BB0018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Dipole Antenna Basics</a:t>
            </a:r>
            <a:endParaRPr lang="en-US" sz="2800" dirty="0">
              <a:solidFill>
                <a:srgbClr val="BB0018"/>
              </a:solidFill>
            </a:endParaRPr>
          </a:p>
          <a:p>
            <a:pPr algn="ctr" eaLnBrk="1" hangingPunct="1"/>
            <a:endParaRPr lang="en-US" sz="1800" dirty="0">
              <a:solidFill>
                <a:srgbClr val="BB0018"/>
              </a:solidFill>
            </a:endParaRPr>
          </a:p>
        </p:txBody>
      </p:sp>
      <p:sp>
        <p:nvSpPr>
          <p:cNvPr id="4" name="Text Box 1027" descr="ABL"/>
          <p:cNvSpPr txBox="1">
            <a:spLocks noChangeArrowheads="1"/>
          </p:cNvSpPr>
          <p:nvPr/>
        </p:nvSpPr>
        <p:spPr bwMode="auto">
          <a:xfrm>
            <a:off x="976313" y="1238250"/>
            <a:ext cx="18415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800" b="1">
              <a:latin typeface="Arial" charset="0"/>
            </a:endParaRPr>
          </a:p>
        </p:txBody>
      </p:sp>
      <p:pic>
        <p:nvPicPr>
          <p:cNvPr id="5" name="Picture 1032" descr="j03985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593975"/>
            <a:ext cx="1358900" cy="1855788"/>
          </a:xfrm>
          <a:prstGeom prst="rect">
            <a:avLst/>
          </a:prstGeom>
          <a:noFill/>
        </p:spPr>
      </p:pic>
      <p:pic>
        <p:nvPicPr>
          <p:cNvPr id="6" name="Picture 1034" descr="so02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14925"/>
            <a:ext cx="1295400" cy="1427163"/>
          </a:xfrm>
          <a:prstGeom prst="rect">
            <a:avLst/>
          </a:prstGeom>
          <a:noFill/>
        </p:spPr>
      </p:pic>
      <p:pic>
        <p:nvPicPr>
          <p:cNvPr id="7" name="Picture 1035" descr="j0311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942975"/>
            <a:ext cx="1276350" cy="1165225"/>
          </a:xfrm>
          <a:prstGeom prst="rect">
            <a:avLst/>
          </a:prstGeom>
          <a:noFill/>
        </p:spPr>
      </p:pic>
      <p:pic>
        <p:nvPicPr>
          <p:cNvPr id="8" name="Picture 1029" descr="so0166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2546350"/>
            <a:ext cx="1939925" cy="1719263"/>
          </a:xfrm>
          <a:prstGeom prst="rect">
            <a:avLst/>
          </a:prstGeom>
          <a:noFill/>
        </p:spPr>
      </p:pic>
      <p:pic>
        <p:nvPicPr>
          <p:cNvPr id="9" name="Picture 1031" descr="j03542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8688" y="958850"/>
            <a:ext cx="1617662" cy="1325563"/>
          </a:xfrm>
          <a:prstGeom prst="rect">
            <a:avLst/>
          </a:prstGeom>
          <a:noFill/>
        </p:spPr>
      </p:pic>
      <p:pic>
        <p:nvPicPr>
          <p:cNvPr id="10" name="Picture 1033" descr="so0206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4850" y="4565650"/>
            <a:ext cx="1936750" cy="1938338"/>
          </a:xfrm>
          <a:prstGeom prst="rect">
            <a:avLst/>
          </a:prstGeom>
          <a:noFill/>
        </p:spPr>
      </p:pic>
      <p:pic>
        <p:nvPicPr>
          <p:cNvPr id="11" name="Picture 1036" descr="j03475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5058" y="73025"/>
            <a:ext cx="606425" cy="56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0023 L -0.81355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97600" cy="406400"/>
          </a:xfrm>
        </p:spPr>
        <p:txBody>
          <a:bodyPr/>
          <a:lstStyle/>
          <a:p>
            <a:r>
              <a:rPr lang="en-US" dirty="0" smtClean="0"/>
              <a:t>From Transmission Lines to Dipoles (cont.)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915696" y="1411224"/>
            <a:ext cx="0" cy="43452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1332372" y="3399172"/>
            <a:ext cx="740979" cy="369332"/>
            <a:chOff x="1332372" y="3206591"/>
            <a:chExt cx="740979" cy="369332"/>
          </a:xfrm>
        </p:grpSpPr>
        <p:grpSp>
          <p:nvGrpSpPr>
            <p:cNvPr id="3" name="Group 12"/>
            <p:cNvGrpSpPr/>
            <p:nvPr/>
          </p:nvGrpSpPr>
          <p:grpSpPr>
            <a:xfrm>
              <a:off x="1758041" y="3239236"/>
              <a:ext cx="315310" cy="315310"/>
              <a:chOff x="1587062" y="2039006"/>
              <a:chExt cx="315310" cy="315310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1587062" y="2039006"/>
                <a:ext cx="315310" cy="31531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1636987" y="2082217"/>
                <a:ext cx="215460" cy="228889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332372" y="320659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130714" y="2344055"/>
          <a:ext cx="236537" cy="319087"/>
        </p:xfrm>
        <a:graphic>
          <a:graphicData uri="http://schemas.openxmlformats.org/presentationml/2006/ole">
            <p:oleObj spid="_x0000_s248834" name="Equation" r:id="rId4" imgW="152280" imgH="203040" progId="Equation.3">
              <p:embed/>
            </p:oleObj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2140092" y="5040562"/>
          <a:ext cx="236538" cy="319087"/>
        </p:xfrm>
        <a:graphic>
          <a:graphicData uri="http://schemas.openxmlformats.org/presentationml/2006/ole">
            <p:oleObj spid="_x0000_s248835" name="Equation" r:id="rId5" imgW="152280" imgH="203040" progId="Equation.3">
              <p:embed/>
            </p:oleObj>
          </a:graphicData>
        </a:graphic>
      </p:graphicFrame>
      <p:grpSp>
        <p:nvGrpSpPr>
          <p:cNvPr id="4" name="Group 102"/>
          <p:cNvGrpSpPr/>
          <p:nvPr/>
        </p:nvGrpSpPr>
        <p:grpSpPr>
          <a:xfrm>
            <a:off x="3166821" y="3121272"/>
            <a:ext cx="579549" cy="925132"/>
            <a:chOff x="4629860" y="1457888"/>
            <a:chExt cx="579549" cy="925132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37" name="Straight Arrow Connector 36"/>
          <p:cNvCxnSpPr/>
          <p:nvPr/>
        </p:nvCxnSpPr>
        <p:spPr bwMode="auto">
          <a:xfrm rot="16200000">
            <a:off x="1681277" y="3144926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537892" y="2969362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6200000">
            <a:off x="1681277" y="4036160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537892" y="3860597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urved Left Arrow 93"/>
          <p:cNvSpPr>
            <a:spLocks noChangeArrowheads="1"/>
          </p:cNvSpPr>
          <p:nvPr/>
        </p:nvSpPr>
        <p:spPr bwMode="auto">
          <a:xfrm rot="16200000">
            <a:off x="1812126" y="1828355"/>
            <a:ext cx="208726" cy="785813"/>
          </a:xfrm>
          <a:prstGeom prst="curvedLeftArrow">
            <a:avLst>
              <a:gd name="adj1" fmla="val 28901"/>
              <a:gd name="adj2" fmla="val 99878"/>
              <a:gd name="adj3" fmla="val 3440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Curved Left Arrow 93"/>
          <p:cNvSpPr>
            <a:spLocks noChangeArrowheads="1"/>
          </p:cNvSpPr>
          <p:nvPr/>
        </p:nvSpPr>
        <p:spPr bwMode="auto">
          <a:xfrm rot="16200000">
            <a:off x="1792619" y="4530101"/>
            <a:ext cx="259931" cy="785813"/>
          </a:xfrm>
          <a:prstGeom prst="curvedLeftArrow">
            <a:avLst>
              <a:gd name="adj1" fmla="val 28901"/>
              <a:gd name="adj2" fmla="val 50052"/>
              <a:gd name="adj3" fmla="val 3440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1982419" y="1469746"/>
            <a:ext cx="1477671" cy="1638605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 bwMode="auto">
          <a:xfrm flipV="1">
            <a:off x="1981201" y="4065422"/>
            <a:ext cx="1477671" cy="1638605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490170" y="1411224"/>
            <a:ext cx="0" cy="43452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48" name="Group 35"/>
          <p:cNvGrpSpPr/>
          <p:nvPr/>
        </p:nvGrpSpPr>
        <p:grpSpPr>
          <a:xfrm>
            <a:off x="4906846" y="3399172"/>
            <a:ext cx="740979" cy="369332"/>
            <a:chOff x="1332372" y="3206591"/>
            <a:chExt cx="740979" cy="369332"/>
          </a:xfrm>
        </p:grpSpPr>
        <p:grpSp>
          <p:nvGrpSpPr>
            <p:cNvPr id="64" name="Group 12"/>
            <p:cNvGrpSpPr/>
            <p:nvPr/>
          </p:nvGrpSpPr>
          <p:grpSpPr>
            <a:xfrm>
              <a:off x="1758041" y="3239236"/>
              <a:ext cx="315310" cy="315310"/>
              <a:chOff x="1587062" y="2039006"/>
              <a:chExt cx="315310" cy="315310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587062" y="2039006"/>
                <a:ext cx="315310" cy="31531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1636987" y="2082217"/>
                <a:ext cx="215460" cy="228889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332372" y="320659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102"/>
          <p:cNvGrpSpPr/>
          <p:nvPr/>
        </p:nvGrpSpPr>
        <p:grpSpPr>
          <a:xfrm>
            <a:off x="6733980" y="4196606"/>
            <a:ext cx="579549" cy="925132"/>
            <a:chOff x="4629860" y="1457888"/>
            <a:chExt cx="579549" cy="92513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8" name="Freeform 57"/>
          <p:cNvSpPr/>
          <p:nvPr/>
        </p:nvSpPr>
        <p:spPr bwMode="auto">
          <a:xfrm>
            <a:off x="5527633" y="1469746"/>
            <a:ext cx="1477671" cy="739443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 bwMode="auto">
          <a:xfrm flipV="1">
            <a:off x="5548360" y="5127954"/>
            <a:ext cx="1477671" cy="576072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99"/>
          <p:cNvGrpSpPr>
            <a:grpSpLocks/>
          </p:cNvGrpSpPr>
          <p:nvPr/>
        </p:nvGrpSpPr>
        <p:grpSpPr bwMode="auto">
          <a:xfrm rot="5400000">
            <a:off x="6650470" y="2506934"/>
            <a:ext cx="684727" cy="171182"/>
            <a:chOff x="2895600" y="2743200"/>
            <a:chExt cx="1524000" cy="381000"/>
          </a:xfrm>
        </p:grpSpPr>
        <p:grpSp>
          <p:nvGrpSpPr>
            <p:cNvPr id="69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81" name="Arc 8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Arc 8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2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79" name="Arc 7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Arc 7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3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77" name="Arc 7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4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75" name="Arc 74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Arc 75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86" name="Group 77"/>
          <p:cNvGrpSpPr>
            <a:grpSpLocks/>
          </p:cNvGrpSpPr>
          <p:nvPr/>
        </p:nvGrpSpPr>
        <p:grpSpPr bwMode="auto">
          <a:xfrm rot="5400000">
            <a:off x="6756502" y="3470075"/>
            <a:ext cx="480335" cy="227527"/>
            <a:chOff x="1066800" y="2438400"/>
            <a:chExt cx="1447800" cy="685800"/>
          </a:xfrm>
        </p:grpSpPr>
        <p:cxnSp>
          <p:nvCxnSpPr>
            <p:cNvPr id="87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8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9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0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1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2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3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95" name="Straight Connector 94"/>
          <p:cNvCxnSpPr/>
          <p:nvPr/>
        </p:nvCxnSpPr>
        <p:spPr bwMode="auto">
          <a:xfrm>
            <a:off x="6991880" y="2948026"/>
            <a:ext cx="0" cy="3950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7013827" y="3833165"/>
            <a:ext cx="0" cy="3877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7116239" y="240670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21538" y="444835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25056" y="3156106"/>
            <a:ext cx="1087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ight Arrow 100"/>
          <p:cNvSpPr/>
          <p:nvPr/>
        </p:nvSpPr>
        <p:spPr bwMode="auto">
          <a:xfrm>
            <a:off x="4156363" y="3226850"/>
            <a:ext cx="619676" cy="72547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98" grpId="0"/>
      <p:bldP spid="99" grpId="0"/>
      <p:bldP spid="100" grpId="0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Transmission Lines to Dipoles (cont.)</a:t>
            </a:r>
            <a:endParaRPr lang="en-US" dirty="0"/>
          </a:p>
        </p:txBody>
      </p:sp>
      <p:sp>
        <p:nvSpPr>
          <p:cNvPr id="73" name="Content Placeholder 7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When reactive impedance elements cancel:</a:t>
            </a:r>
          </a:p>
          <a:p>
            <a:pPr lvl="1"/>
            <a:r>
              <a:rPr lang="en-US" sz="1600" dirty="0" smtClean="0"/>
              <a:t>Dipole impedance is completely real (radiation resistance)</a:t>
            </a:r>
          </a:p>
          <a:p>
            <a:pPr lvl="1"/>
            <a:r>
              <a:rPr lang="en-US" sz="1600" dirty="0" smtClean="0"/>
              <a:t>Dipole is an efficient radiator</a:t>
            </a:r>
            <a:endParaRPr lang="en-US" sz="16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908152" y="2355849"/>
            <a:ext cx="0" cy="43452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6" name="Group 35"/>
          <p:cNvGrpSpPr/>
          <p:nvPr/>
        </p:nvGrpSpPr>
        <p:grpSpPr>
          <a:xfrm>
            <a:off x="1324828" y="4343797"/>
            <a:ext cx="740979" cy="369332"/>
            <a:chOff x="1332372" y="3206591"/>
            <a:chExt cx="740979" cy="369332"/>
          </a:xfrm>
        </p:grpSpPr>
        <p:grpSp>
          <p:nvGrpSpPr>
            <p:cNvPr id="7" name="Group 12"/>
            <p:cNvGrpSpPr/>
            <p:nvPr/>
          </p:nvGrpSpPr>
          <p:grpSpPr>
            <a:xfrm>
              <a:off x="1758041" y="3239236"/>
              <a:ext cx="315310" cy="315310"/>
              <a:chOff x="1587062" y="2039006"/>
              <a:chExt cx="315310" cy="315310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587062" y="2039006"/>
                <a:ext cx="315310" cy="31531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1636987" y="2082217"/>
                <a:ext cx="215460" cy="228889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332372" y="320659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02"/>
          <p:cNvGrpSpPr/>
          <p:nvPr/>
        </p:nvGrpSpPr>
        <p:grpSpPr>
          <a:xfrm>
            <a:off x="3151962" y="5141231"/>
            <a:ext cx="579549" cy="925132"/>
            <a:chOff x="4629860" y="1457888"/>
            <a:chExt cx="579549" cy="92513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8" name="Freeform 57"/>
          <p:cNvSpPr/>
          <p:nvPr/>
        </p:nvSpPr>
        <p:spPr bwMode="auto">
          <a:xfrm>
            <a:off x="1945615" y="2414371"/>
            <a:ext cx="1477671" cy="739443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 bwMode="auto">
          <a:xfrm flipV="1">
            <a:off x="1966342" y="6072579"/>
            <a:ext cx="1477671" cy="576072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9"/>
          <p:cNvGrpSpPr>
            <a:grpSpLocks/>
          </p:cNvGrpSpPr>
          <p:nvPr/>
        </p:nvGrpSpPr>
        <p:grpSpPr bwMode="auto">
          <a:xfrm rot="5400000">
            <a:off x="3068452" y="3451559"/>
            <a:ext cx="684727" cy="171182"/>
            <a:chOff x="2895600" y="2743200"/>
            <a:chExt cx="1524000" cy="381000"/>
          </a:xfrm>
        </p:grpSpPr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81" name="Arc 8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Arc 8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79" name="Arc 7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Arc 7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77" name="Arc 7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6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75" name="Arc 74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Arc 75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7" name="Group 77"/>
          <p:cNvGrpSpPr>
            <a:grpSpLocks/>
          </p:cNvGrpSpPr>
          <p:nvPr/>
        </p:nvGrpSpPr>
        <p:grpSpPr bwMode="auto">
          <a:xfrm rot="5400000">
            <a:off x="3174484" y="4414700"/>
            <a:ext cx="480335" cy="227527"/>
            <a:chOff x="1066800" y="2438400"/>
            <a:chExt cx="1447800" cy="685800"/>
          </a:xfrm>
        </p:grpSpPr>
        <p:cxnSp>
          <p:nvCxnSpPr>
            <p:cNvPr id="87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8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9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0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1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2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3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95" name="Straight Connector 94"/>
          <p:cNvCxnSpPr/>
          <p:nvPr/>
        </p:nvCxnSpPr>
        <p:spPr bwMode="auto">
          <a:xfrm>
            <a:off x="3409862" y="3892651"/>
            <a:ext cx="0" cy="3950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3431809" y="4777790"/>
            <a:ext cx="0" cy="3877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534221" y="335132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39520" y="539298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43038" y="4100731"/>
            <a:ext cx="1087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991625" y="2388175"/>
          <a:ext cx="2283960" cy="649747"/>
        </p:xfrm>
        <a:graphic>
          <a:graphicData uri="http://schemas.openxmlformats.org/presentationml/2006/ole">
            <p:oleObj spid="_x0000_s284676" name="Equation" r:id="rId4" imgW="1473120" imgH="419040" progId="Equation.3">
              <p:embed/>
            </p:oleObj>
          </a:graphicData>
        </a:graphic>
      </p:graphicFrame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5578750" y="3053942"/>
          <a:ext cx="1792287" cy="668337"/>
        </p:xfrm>
        <a:graphic>
          <a:graphicData uri="http://schemas.openxmlformats.org/presentationml/2006/ole">
            <p:oleObj spid="_x0000_s284677" name="Equation" r:id="rId5" imgW="1155600" imgH="431640" progId="Equation.3">
              <p:embed/>
            </p:oleObj>
          </a:graphicData>
        </a:graphic>
      </p:graphicFrame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5226261" y="4269927"/>
          <a:ext cx="944563" cy="609600"/>
        </p:xfrm>
        <a:graphic>
          <a:graphicData uri="http://schemas.openxmlformats.org/presentationml/2006/ole">
            <p:oleObj spid="_x0000_s284678" name="Equation" r:id="rId6" imgW="609480" imgH="393480" progId="Equation.3">
              <p:embed/>
            </p:oleObj>
          </a:graphicData>
        </a:graphic>
      </p:graphicFrame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6876236" y="4259616"/>
          <a:ext cx="1003300" cy="649288"/>
        </p:xfrm>
        <a:graphic>
          <a:graphicData uri="http://schemas.openxmlformats.org/presentationml/2006/ole">
            <p:oleObj spid="_x0000_s284679" name="Equation" r:id="rId7" imgW="647640" imgH="419040" progId="Equation.3">
              <p:embed/>
            </p:oleObj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980080" y="3929651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When: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71832" y="4391889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i.e.: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4680" name="Object 8"/>
          <p:cNvGraphicFramePr>
            <a:graphicFrameLocks noChangeAspect="1"/>
          </p:cNvGraphicFramePr>
          <p:nvPr/>
        </p:nvGraphicFramePr>
        <p:xfrm>
          <a:off x="5714160" y="5052787"/>
          <a:ext cx="1887315" cy="690552"/>
        </p:xfrm>
        <a:graphic>
          <a:graphicData uri="http://schemas.openxmlformats.org/presentationml/2006/ole">
            <p:oleObj spid="_x0000_s284680" name="Equation" r:id="rId8" imgW="660240" imgH="241200" progId="Equation.3">
              <p:embed/>
            </p:oleObj>
          </a:graphicData>
        </a:graphic>
      </p:graphicFrame>
      <p:sp>
        <p:nvSpPr>
          <p:cNvPr id="71" name="Right Arrow 70"/>
          <p:cNvSpPr/>
          <p:nvPr/>
        </p:nvSpPr>
        <p:spPr bwMode="auto">
          <a:xfrm>
            <a:off x="5252131" y="5146331"/>
            <a:ext cx="438309" cy="408082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Transmission Lines to Dipoles (cont.)</a:t>
            </a:r>
            <a:endParaRPr lang="en-US" dirty="0"/>
          </a:p>
        </p:txBody>
      </p:sp>
      <p:sp>
        <p:nvSpPr>
          <p:cNvPr id="73" name="Content Placeholder 7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Significance of radiation resistance (R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NOT a physical resistor</a:t>
            </a:r>
          </a:p>
          <a:p>
            <a:pPr lvl="1"/>
            <a:r>
              <a:rPr lang="en-US" sz="1600" dirty="0" smtClean="0"/>
              <a:t>Relates current on dipole to transmitted power 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P α I</a:t>
            </a:r>
            <a:r>
              <a:rPr lang="en-US" sz="16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908152" y="2355849"/>
            <a:ext cx="0" cy="43452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3" name="Group 35"/>
          <p:cNvGrpSpPr/>
          <p:nvPr/>
        </p:nvGrpSpPr>
        <p:grpSpPr>
          <a:xfrm>
            <a:off x="1324828" y="4343797"/>
            <a:ext cx="740979" cy="369332"/>
            <a:chOff x="1332372" y="3206591"/>
            <a:chExt cx="740979" cy="369332"/>
          </a:xfrm>
        </p:grpSpPr>
        <p:grpSp>
          <p:nvGrpSpPr>
            <p:cNvPr id="4" name="Group 12"/>
            <p:cNvGrpSpPr/>
            <p:nvPr/>
          </p:nvGrpSpPr>
          <p:grpSpPr>
            <a:xfrm>
              <a:off x="1758041" y="3239236"/>
              <a:ext cx="315310" cy="315310"/>
              <a:chOff x="1587062" y="2039006"/>
              <a:chExt cx="315310" cy="315310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587062" y="2039006"/>
                <a:ext cx="315310" cy="31531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1636987" y="2082217"/>
                <a:ext cx="215460" cy="228889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332372" y="320659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2"/>
          <p:cNvGrpSpPr/>
          <p:nvPr/>
        </p:nvGrpSpPr>
        <p:grpSpPr>
          <a:xfrm>
            <a:off x="3151962" y="5141231"/>
            <a:ext cx="579549" cy="925132"/>
            <a:chOff x="4629860" y="1457888"/>
            <a:chExt cx="579549" cy="92513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8" name="Freeform 57"/>
          <p:cNvSpPr/>
          <p:nvPr/>
        </p:nvSpPr>
        <p:spPr bwMode="auto">
          <a:xfrm>
            <a:off x="1945615" y="2414371"/>
            <a:ext cx="1477671" cy="739443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 bwMode="auto">
          <a:xfrm flipV="1">
            <a:off x="1966342" y="6072579"/>
            <a:ext cx="1477671" cy="576072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 rot="5400000">
            <a:off x="3068452" y="3451559"/>
            <a:ext cx="684727" cy="171182"/>
            <a:chOff x="2895600" y="2743200"/>
            <a:chExt cx="1524000" cy="38100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81" name="Arc 8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Arc 8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79" name="Arc 7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Arc 7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77" name="Arc 7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75" name="Arc 74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Arc 75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1" name="Group 77"/>
          <p:cNvGrpSpPr>
            <a:grpSpLocks/>
          </p:cNvGrpSpPr>
          <p:nvPr/>
        </p:nvGrpSpPr>
        <p:grpSpPr bwMode="auto">
          <a:xfrm rot="5400000">
            <a:off x="3174484" y="4414700"/>
            <a:ext cx="480335" cy="227527"/>
            <a:chOff x="1066800" y="2438400"/>
            <a:chExt cx="1447800" cy="685800"/>
          </a:xfrm>
        </p:grpSpPr>
        <p:cxnSp>
          <p:nvCxnSpPr>
            <p:cNvPr id="87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8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9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0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1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2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3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95" name="Straight Connector 94"/>
          <p:cNvCxnSpPr/>
          <p:nvPr/>
        </p:nvCxnSpPr>
        <p:spPr bwMode="auto">
          <a:xfrm>
            <a:off x="3409862" y="3892651"/>
            <a:ext cx="0" cy="3950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3431809" y="4777790"/>
            <a:ext cx="0" cy="3877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534221" y="335132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39520" y="539298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43038" y="4282099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70"/>
          <p:cNvGrpSpPr>
            <a:grpSpLocks/>
          </p:cNvGrpSpPr>
          <p:nvPr/>
        </p:nvGrpSpPr>
        <p:grpSpPr bwMode="auto">
          <a:xfrm>
            <a:off x="4093902" y="4108399"/>
            <a:ext cx="312737" cy="304800"/>
            <a:chOff x="2112335" y="3012558"/>
            <a:chExt cx="312922" cy="304604"/>
          </a:xfrm>
        </p:grpSpPr>
        <p:sp>
          <p:nvSpPr>
            <p:cNvPr id="52" name="TextBox 61"/>
            <p:cNvSpPr txBox="1">
              <a:spLocks noChangeArrowheads="1"/>
            </p:cNvSpPr>
            <p:nvPr/>
          </p:nvSpPr>
          <p:spPr bwMode="auto">
            <a:xfrm>
              <a:off x="2112335" y="3012558"/>
              <a:ext cx="312922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53" name="Straight Arrow Connector 66"/>
            <p:cNvCxnSpPr>
              <a:cxnSpLocks noChangeShapeType="1"/>
            </p:cNvCxnSpPr>
            <p:nvPr/>
          </p:nvCxnSpPr>
          <p:spPr bwMode="auto">
            <a:xfrm>
              <a:off x="2218660" y="3042500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4" name="Group 69"/>
          <p:cNvGrpSpPr>
            <a:grpSpLocks/>
          </p:cNvGrpSpPr>
          <p:nvPr/>
        </p:nvGrpSpPr>
        <p:grpSpPr bwMode="auto">
          <a:xfrm>
            <a:off x="4571739" y="4878337"/>
            <a:ext cx="303213" cy="304800"/>
            <a:chOff x="2690037" y="3320902"/>
            <a:chExt cx="303304" cy="304604"/>
          </a:xfrm>
        </p:grpSpPr>
        <p:sp>
          <p:nvSpPr>
            <p:cNvPr id="55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56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sp>
        <p:nvSpPr>
          <p:cNvPr id="57" name="Curved Left Arrow 45"/>
          <p:cNvSpPr>
            <a:spLocks noChangeArrowheads="1"/>
          </p:cNvSpPr>
          <p:nvPr/>
        </p:nvSpPr>
        <p:spPr bwMode="auto">
          <a:xfrm flipV="1">
            <a:off x="4171689" y="4356049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70" name="Circular Arrow 69"/>
          <p:cNvSpPr/>
          <p:nvPr/>
        </p:nvSpPr>
        <p:spPr bwMode="auto">
          <a:xfrm rot="5400000">
            <a:off x="4158989" y="4108399"/>
            <a:ext cx="760413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Curved Left Arrow 48"/>
          <p:cNvSpPr>
            <a:spLocks noChangeArrowheads="1"/>
          </p:cNvSpPr>
          <p:nvPr/>
        </p:nvSpPr>
        <p:spPr bwMode="auto">
          <a:xfrm flipV="1">
            <a:off x="4984489" y="4356049"/>
            <a:ext cx="433388" cy="347663"/>
          </a:xfrm>
          <a:prstGeom prst="curvedLeftArrow">
            <a:avLst>
              <a:gd name="adj1" fmla="val 25000"/>
              <a:gd name="adj2" fmla="val 50000"/>
              <a:gd name="adj3" fmla="val 250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74" name="Circular Arrow 73"/>
          <p:cNvSpPr/>
          <p:nvPr/>
        </p:nvSpPr>
        <p:spPr bwMode="auto">
          <a:xfrm rot="5400000">
            <a:off x="4972582" y="4107606"/>
            <a:ext cx="760413" cy="844550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Curved Left Arrow 50"/>
          <p:cNvSpPr>
            <a:spLocks noChangeArrowheads="1"/>
          </p:cNvSpPr>
          <p:nvPr/>
        </p:nvSpPr>
        <p:spPr bwMode="auto">
          <a:xfrm flipV="1">
            <a:off x="5798877" y="4356049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84" name="Circular Arrow 83"/>
          <p:cNvSpPr/>
          <p:nvPr/>
        </p:nvSpPr>
        <p:spPr bwMode="auto">
          <a:xfrm rot="5400000">
            <a:off x="5786176" y="4108400"/>
            <a:ext cx="760413" cy="842962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12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6679692" y="4304801"/>
            <a:ext cx="134938" cy="2301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" name="Straight Arrow Connector 11"/>
          <p:cNvCxnSpPr>
            <a:cxnSpLocks noChangeShapeType="1"/>
          </p:cNvCxnSpPr>
          <p:nvPr/>
        </p:nvCxnSpPr>
        <p:spPr bwMode="auto">
          <a:xfrm rot="-5400000" flipH="1" flipV="1">
            <a:off x="6379655" y="4736601"/>
            <a:ext cx="501650" cy="31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14" name="Straight Arrow Connector 13"/>
          <p:cNvCxnSpPr>
            <a:cxnSpLocks noChangeShapeType="1"/>
          </p:cNvCxnSpPr>
          <p:nvPr/>
        </p:nvCxnSpPr>
        <p:spPr bwMode="auto">
          <a:xfrm>
            <a:off x="6622542" y="4508001"/>
            <a:ext cx="925512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15" name="Group 70"/>
          <p:cNvGrpSpPr>
            <a:grpSpLocks/>
          </p:cNvGrpSpPr>
          <p:nvPr/>
        </p:nvGrpSpPr>
        <p:grpSpPr bwMode="auto">
          <a:xfrm>
            <a:off x="6678104" y="4084139"/>
            <a:ext cx="312738" cy="304800"/>
            <a:chOff x="2112335" y="3012558"/>
            <a:chExt cx="312922" cy="304604"/>
          </a:xfrm>
        </p:grpSpPr>
        <p:sp>
          <p:nvSpPr>
            <p:cNvPr id="116" name="TextBox 61"/>
            <p:cNvSpPr txBox="1">
              <a:spLocks noChangeArrowheads="1"/>
            </p:cNvSpPr>
            <p:nvPr/>
          </p:nvSpPr>
          <p:spPr bwMode="auto">
            <a:xfrm>
              <a:off x="2112335" y="3012558"/>
              <a:ext cx="312922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117" name="Straight Arrow Connector 66"/>
            <p:cNvCxnSpPr>
              <a:cxnSpLocks noChangeShapeType="1"/>
            </p:cNvCxnSpPr>
            <p:nvPr/>
          </p:nvCxnSpPr>
          <p:spPr bwMode="auto">
            <a:xfrm>
              <a:off x="2218660" y="3042500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8" name="Group 69"/>
          <p:cNvGrpSpPr>
            <a:grpSpLocks/>
          </p:cNvGrpSpPr>
          <p:nvPr/>
        </p:nvGrpSpPr>
        <p:grpSpPr bwMode="auto">
          <a:xfrm>
            <a:off x="6603492" y="4831851"/>
            <a:ext cx="303212" cy="304800"/>
            <a:chOff x="2690037" y="3320902"/>
            <a:chExt cx="303304" cy="304604"/>
          </a:xfrm>
        </p:grpSpPr>
        <p:sp>
          <p:nvSpPr>
            <p:cNvPr id="119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120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121" name="Object 6"/>
          <p:cNvGraphicFramePr>
            <a:graphicFrameLocks noChangeAspect="1"/>
          </p:cNvGraphicFramePr>
          <p:nvPr/>
        </p:nvGraphicFramePr>
        <p:xfrm>
          <a:off x="7617904" y="4301626"/>
          <a:ext cx="1158875" cy="355600"/>
        </p:xfrm>
        <a:graphic>
          <a:graphicData uri="http://schemas.openxmlformats.org/presentationml/2006/ole">
            <p:oleObj spid="_x0000_s287752" name="Equation" r:id="rId4" imgW="660240" imgH="203040" progId="Equation.3">
              <p:embed/>
            </p:oleObj>
          </a:graphicData>
        </a:graphic>
      </p:graphicFrame>
      <p:sp>
        <p:nvSpPr>
          <p:cNvPr id="123" name="TextBox 22"/>
          <p:cNvSpPr txBox="1">
            <a:spLocks noChangeArrowheads="1"/>
          </p:cNvSpPr>
          <p:nvPr/>
        </p:nvSpPr>
        <p:spPr bwMode="auto">
          <a:xfrm>
            <a:off x="7519479" y="4049214"/>
            <a:ext cx="1354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Poynting Vector</a:t>
            </a:r>
          </a:p>
        </p:txBody>
      </p:sp>
      <p:cxnSp>
        <p:nvCxnSpPr>
          <p:cNvPr id="124" name="Straight Arrow Connector 123"/>
          <p:cNvCxnSpPr/>
          <p:nvPr/>
        </p:nvCxnSpPr>
        <p:spPr bwMode="auto">
          <a:xfrm rot="16200000">
            <a:off x="1681277" y="4104665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1537892" y="3929101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 bwMode="auto">
          <a:xfrm rot="16200000">
            <a:off x="1681277" y="4995899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1537892" y="4820336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8" name="Object 127"/>
          <p:cNvGraphicFramePr>
            <a:graphicFrameLocks noChangeAspect="1"/>
          </p:cNvGraphicFramePr>
          <p:nvPr/>
        </p:nvGraphicFramePr>
        <p:xfrm>
          <a:off x="5124450" y="2773429"/>
          <a:ext cx="1813713" cy="922522"/>
        </p:xfrm>
        <a:graphic>
          <a:graphicData uri="http://schemas.openxmlformats.org/presentationml/2006/ole">
            <p:oleObj spid="_x0000_s287753" name="Equation" r:id="rId5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Find the Dipoles in These Pictures?</a:t>
            </a:r>
            <a:endParaRPr lang="en-US" dirty="0"/>
          </a:p>
        </p:txBody>
      </p:sp>
      <p:pic>
        <p:nvPicPr>
          <p:cNvPr id="4" name="Picture 3" descr="LADE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1283" y="937072"/>
            <a:ext cx="3469761" cy="2816320"/>
          </a:xfrm>
          <a:prstGeom prst="rect">
            <a:avLst/>
          </a:prstGeom>
        </p:spPr>
      </p:pic>
      <p:pic>
        <p:nvPicPr>
          <p:cNvPr id="7" name="Picture 6" descr="cable spaghet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34" y="3808741"/>
            <a:ext cx="3788589" cy="2841441"/>
          </a:xfrm>
          <a:prstGeom prst="rect">
            <a:avLst/>
          </a:prstGeom>
        </p:spPr>
      </p:pic>
      <p:pic>
        <p:nvPicPr>
          <p:cNvPr id="8" name="Picture 7" descr="cable spaghetti Amr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59766" y="947854"/>
            <a:ext cx="4516244" cy="2762008"/>
          </a:xfrm>
          <a:prstGeom prst="rect">
            <a:avLst/>
          </a:prstGeom>
        </p:spPr>
      </p:pic>
      <p:pic>
        <p:nvPicPr>
          <p:cNvPr id="9" name="Picture 8" descr="avionics panel InT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147525" y="3137590"/>
            <a:ext cx="2874538" cy="4204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16644" cy="406400"/>
          </a:xfrm>
        </p:spPr>
        <p:txBody>
          <a:bodyPr/>
          <a:lstStyle/>
          <a:p>
            <a:r>
              <a:rPr lang="en-US" dirty="0" smtClean="0"/>
              <a:t>Can You Find the Dipoles in These Pictures (cont.)?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951" y="3874381"/>
            <a:ext cx="4590183" cy="29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34" y="962967"/>
            <a:ext cx="4654606" cy="29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84" name="Straight Arrow Connector 20"/>
          <p:cNvCxnSpPr>
            <a:cxnSpLocks noChangeShapeType="1"/>
          </p:cNvCxnSpPr>
          <p:nvPr/>
        </p:nvCxnSpPr>
        <p:spPr bwMode="auto">
          <a:xfrm flipV="1">
            <a:off x="1017588" y="1998663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Near and Far Fields of Elemental </a:t>
            </a:r>
            <a:r>
              <a:rPr lang="en-US" dirty="0" smtClean="0"/>
              <a:t>Dipoles</a:t>
            </a:r>
          </a:p>
        </p:txBody>
      </p:sp>
      <p:cxnSp>
        <p:nvCxnSpPr>
          <p:cNvPr id="11286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369888" y="1884363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7" name="Straight Connector 11"/>
          <p:cNvCxnSpPr>
            <a:cxnSpLocks noChangeShapeType="1"/>
          </p:cNvCxnSpPr>
          <p:nvPr/>
        </p:nvCxnSpPr>
        <p:spPr bwMode="auto">
          <a:xfrm>
            <a:off x="1017588" y="2532063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8" name="Straight Connector 13"/>
          <p:cNvCxnSpPr>
            <a:cxnSpLocks noChangeShapeType="1"/>
          </p:cNvCxnSpPr>
          <p:nvPr/>
        </p:nvCxnSpPr>
        <p:spPr bwMode="auto">
          <a:xfrm rot="5400000">
            <a:off x="407988" y="2532063"/>
            <a:ext cx="6096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9" name="TextBox 14"/>
          <p:cNvSpPr txBox="1">
            <a:spLocks noChangeArrowheads="1"/>
          </p:cNvSpPr>
          <p:nvPr/>
        </p:nvSpPr>
        <p:spPr bwMode="auto">
          <a:xfrm>
            <a:off x="228600" y="3065463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11290" name="TextBox 15"/>
          <p:cNvSpPr txBox="1">
            <a:spLocks noChangeArrowheads="1"/>
          </p:cNvSpPr>
          <p:nvPr/>
        </p:nvSpPr>
        <p:spPr bwMode="auto">
          <a:xfrm>
            <a:off x="2514600" y="2286000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11291" name="TextBox 16"/>
          <p:cNvSpPr txBox="1">
            <a:spLocks noChangeArrowheads="1"/>
          </p:cNvSpPr>
          <p:nvPr/>
        </p:nvSpPr>
        <p:spPr bwMode="auto">
          <a:xfrm>
            <a:off x="788988" y="1066800"/>
            <a:ext cx="255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z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3048000" y="990600"/>
          <a:ext cx="2362200" cy="957263"/>
        </p:xfrm>
        <a:graphic>
          <a:graphicData uri="http://schemas.openxmlformats.org/presentationml/2006/ole">
            <p:oleObj spid="_x0000_s35842" name="Equation" r:id="rId3" imgW="2349360" imgH="952200" progId="Equation.3">
              <p:embed/>
            </p:oleObj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5832475" y="914400"/>
          <a:ext cx="2992438" cy="1219200"/>
        </p:xfrm>
        <a:graphic>
          <a:graphicData uri="http://schemas.openxmlformats.org/presentationml/2006/ole">
            <p:oleObj spid="_x0000_s35843" name="Equation" r:id="rId4" imgW="3022560" imgH="1231560" progId="Equation.3">
              <p:embed/>
            </p:oleObj>
          </a:graphicData>
        </a:graphic>
      </p:graphicFrame>
      <p:cxnSp>
        <p:nvCxnSpPr>
          <p:cNvPr id="11292" name="Straight Connector 31"/>
          <p:cNvCxnSpPr>
            <a:cxnSpLocks noChangeShapeType="1"/>
          </p:cNvCxnSpPr>
          <p:nvPr/>
        </p:nvCxnSpPr>
        <p:spPr bwMode="auto">
          <a:xfrm rot="5400000">
            <a:off x="1474788" y="25320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1293" name="Straight Connector 34"/>
          <p:cNvCxnSpPr>
            <a:cxnSpLocks noChangeShapeType="1"/>
          </p:cNvCxnSpPr>
          <p:nvPr/>
        </p:nvCxnSpPr>
        <p:spPr bwMode="auto">
          <a:xfrm>
            <a:off x="1017588" y="2532063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294" name="TextBox 35"/>
          <p:cNvSpPr txBox="1">
            <a:spLocks noChangeArrowheads="1"/>
          </p:cNvSpPr>
          <p:nvPr/>
        </p:nvSpPr>
        <p:spPr bwMode="auto">
          <a:xfrm>
            <a:off x="1474788" y="1965325"/>
            <a:ext cx="24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</a:t>
            </a:r>
          </a:p>
        </p:txBody>
      </p:sp>
      <p:sp>
        <p:nvSpPr>
          <p:cNvPr id="37" name="Arc 36"/>
          <p:cNvSpPr/>
          <p:nvPr/>
        </p:nvSpPr>
        <p:spPr bwMode="auto">
          <a:xfrm>
            <a:off x="636588" y="1998663"/>
            <a:ext cx="762000" cy="685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96" name="TextBox 37"/>
          <p:cNvSpPr txBox="1">
            <a:spLocks noChangeArrowheads="1"/>
          </p:cNvSpPr>
          <p:nvPr/>
        </p:nvSpPr>
        <p:spPr bwMode="auto">
          <a:xfrm>
            <a:off x="1169988" y="1846263"/>
            <a:ext cx="271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i="1"/>
              <a:t>θ</a:t>
            </a:r>
            <a:endParaRPr lang="en-US" sz="1200" i="1"/>
          </a:p>
        </p:txBody>
      </p:sp>
      <p:sp>
        <p:nvSpPr>
          <p:cNvPr id="11297" name="Freeform 39"/>
          <p:cNvSpPr>
            <a:spLocks/>
          </p:cNvSpPr>
          <p:nvPr/>
        </p:nvSpPr>
        <p:spPr bwMode="auto">
          <a:xfrm>
            <a:off x="688975" y="2776538"/>
            <a:ext cx="795338" cy="182562"/>
          </a:xfrm>
          <a:custGeom>
            <a:avLst/>
            <a:gdLst>
              <a:gd name="T0" fmla="*/ 188764 w 846652"/>
              <a:gd name="T1" fmla="*/ 0 h 208633"/>
              <a:gd name="T2" fmla="*/ 101979 w 846652"/>
              <a:gd name="T3" fmla="*/ 7834 h 208633"/>
              <a:gd name="T4" fmla="*/ 0 w 846652"/>
              <a:gd name="T5" fmla="*/ 3918 h 208633"/>
              <a:gd name="T6" fmla="*/ 0 60000 65536"/>
              <a:gd name="T7" fmla="*/ 0 60000 65536"/>
              <a:gd name="T8" fmla="*/ 0 60000 65536"/>
              <a:gd name="T9" fmla="*/ 0 w 846652"/>
              <a:gd name="T10" fmla="*/ 0 h 208633"/>
              <a:gd name="T11" fmla="*/ 846652 w 846652"/>
              <a:gd name="T12" fmla="*/ 208633 h 208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652" h="208633">
                <a:moveTo>
                  <a:pt x="846652" y="0"/>
                </a:moveTo>
                <a:cubicBezTo>
                  <a:pt x="722156" y="79419"/>
                  <a:pt x="598511" y="176525"/>
                  <a:pt x="457402" y="192579"/>
                </a:cubicBezTo>
                <a:cubicBezTo>
                  <a:pt x="316293" y="208633"/>
                  <a:pt x="176011" y="158571"/>
                  <a:pt x="0" y="9632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022350" y="2928938"/>
          <a:ext cx="190500" cy="304800"/>
        </p:xfrm>
        <a:graphic>
          <a:graphicData uri="http://schemas.openxmlformats.org/presentationml/2006/ole">
            <p:oleObj spid="_x0000_s35844" name="Equation" r:id="rId5" imgW="126720" imgH="203040" progId="Equation.3">
              <p:embed/>
            </p:oleObj>
          </a:graphicData>
        </a:graphic>
      </p:graphicFrame>
      <p:cxnSp>
        <p:nvCxnSpPr>
          <p:cNvPr id="11298" name="Straight Arrow Connector 43"/>
          <p:cNvCxnSpPr>
            <a:cxnSpLocks noChangeShapeType="1"/>
          </p:cNvCxnSpPr>
          <p:nvPr/>
        </p:nvCxnSpPr>
        <p:spPr bwMode="auto">
          <a:xfrm flipV="1">
            <a:off x="2008188" y="1770063"/>
            <a:ext cx="457200" cy="2286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1299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1931988" y="2074863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1300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1970088" y="1808163"/>
            <a:ext cx="2286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2466975" y="1598613"/>
          <a:ext cx="268288" cy="339725"/>
        </p:xfrm>
        <a:graphic>
          <a:graphicData uri="http://schemas.openxmlformats.org/presentationml/2006/ole">
            <p:oleObj spid="_x0000_s35845" name="Equation" r:id="rId6" imgW="190440" imgH="241200" progId="Equation.3">
              <p:embed/>
            </p:oleObj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2138363" y="2197100"/>
          <a:ext cx="277812" cy="347663"/>
        </p:xfrm>
        <a:graphic>
          <a:graphicData uri="http://schemas.openxmlformats.org/presentationml/2006/ole">
            <p:oleObj spid="_x0000_s35846" name="Equation" r:id="rId7" imgW="203040" imgH="253800" progId="Equation.3">
              <p:embed/>
            </p:oleObj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989138" y="1436688"/>
          <a:ext cx="311150" cy="360362"/>
        </p:xfrm>
        <a:graphic>
          <a:graphicData uri="http://schemas.openxmlformats.org/presentationml/2006/ole">
            <p:oleObj spid="_x0000_s35847" name="Equation" r:id="rId8" imgW="228600" imgH="266400" progId="Equation.3">
              <p:embed/>
            </p:oleObj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3048000" y="2590800"/>
          <a:ext cx="1982788" cy="471488"/>
        </p:xfrm>
        <a:graphic>
          <a:graphicData uri="http://schemas.openxmlformats.org/presentationml/2006/ole">
            <p:oleObj spid="_x0000_s35848" name="Equation" r:id="rId9" imgW="1765080" imgH="419040" progId="Equation.3">
              <p:embed/>
            </p:oleObj>
          </a:graphicData>
        </a:graphic>
      </p:graphicFrame>
      <p:graphicFrame>
        <p:nvGraphicFramePr>
          <p:cNvPr id="11273" name="Object 10"/>
          <p:cNvGraphicFramePr>
            <a:graphicFrameLocks noChangeAspect="1"/>
          </p:cNvGraphicFramePr>
          <p:nvPr/>
        </p:nvGraphicFramePr>
        <p:xfrm>
          <a:off x="5867400" y="2590800"/>
          <a:ext cx="2035175" cy="455613"/>
        </p:xfrm>
        <a:graphic>
          <a:graphicData uri="http://schemas.openxmlformats.org/presentationml/2006/ole">
            <p:oleObj spid="_x0000_s35849" name="Equation" r:id="rId10" imgW="1866600" imgH="419040" progId="Equation.3">
              <p:embed/>
            </p:oleObj>
          </a:graphicData>
        </a:graphic>
      </p:graphicFrame>
      <p:sp>
        <p:nvSpPr>
          <p:cNvPr id="11301" name="Left Brace 57"/>
          <p:cNvSpPr>
            <a:spLocks/>
          </p:cNvSpPr>
          <p:nvPr/>
        </p:nvSpPr>
        <p:spPr bwMode="auto">
          <a:xfrm rot="-5400000">
            <a:off x="4495800" y="1676400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2" name="TextBox 58"/>
          <p:cNvSpPr txBox="1">
            <a:spLocks noChangeArrowheads="1"/>
          </p:cNvSpPr>
          <p:nvPr/>
        </p:nvSpPr>
        <p:spPr bwMode="auto">
          <a:xfrm>
            <a:off x="3429000" y="2133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 and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sp>
        <p:nvSpPr>
          <p:cNvPr id="11303" name="Left Brace 59"/>
          <p:cNvSpPr>
            <a:spLocks/>
          </p:cNvSpPr>
          <p:nvPr/>
        </p:nvSpPr>
        <p:spPr bwMode="auto">
          <a:xfrm rot="-5400000">
            <a:off x="4572000" y="2895600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4" name="TextBox 60"/>
          <p:cNvSpPr txBox="1">
            <a:spLocks noChangeArrowheads="1"/>
          </p:cNvSpPr>
          <p:nvPr/>
        </p:nvSpPr>
        <p:spPr bwMode="auto">
          <a:xfrm>
            <a:off x="3505200" y="31813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sp>
        <p:nvSpPr>
          <p:cNvPr id="11305" name="Left Brace 61"/>
          <p:cNvSpPr>
            <a:spLocks/>
          </p:cNvSpPr>
          <p:nvPr/>
        </p:nvSpPr>
        <p:spPr bwMode="auto">
          <a:xfrm rot="-5400000">
            <a:off x="7696200" y="1276350"/>
            <a:ext cx="152400" cy="137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6" name="TextBox 62"/>
          <p:cNvSpPr txBox="1">
            <a:spLocks noChangeArrowheads="1"/>
          </p:cNvSpPr>
          <p:nvPr/>
        </p:nvSpPr>
        <p:spPr bwMode="auto">
          <a:xfrm>
            <a:off x="6934200" y="20383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1/r,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, &amp; 1/r</a:t>
            </a:r>
            <a:r>
              <a:rPr lang="en-US" sz="1000" baseline="30000">
                <a:solidFill>
                  <a:srgbClr val="FF0000"/>
                </a:solidFill>
              </a:rPr>
              <a:t>3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sp>
        <p:nvSpPr>
          <p:cNvPr id="11307" name="Left Brace 63"/>
          <p:cNvSpPr>
            <a:spLocks/>
          </p:cNvSpPr>
          <p:nvPr/>
        </p:nvSpPr>
        <p:spPr bwMode="auto">
          <a:xfrm rot="-5400000">
            <a:off x="7445375" y="2895600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8" name="TextBox 64"/>
          <p:cNvSpPr txBox="1">
            <a:spLocks noChangeArrowheads="1"/>
          </p:cNvSpPr>
          <p:nvPr/>
        </p:nvSpPr>
        <p:spPr bwMode="auto">
          <a:xfrm>
            <a:off x="6378575" y="31813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cxnSp>
        <p:nvCxnSpPr>
          <p:cNvPr id="11309" name="Straight Arrow Connector 65"/>
          <p:cNvCxnSpPr>
            <a:cxnSpLocks noChangeShapeType="1"/>
          </p:cNvCxnSpPr>
          <p:nvPr/>
        </p:nvCxnSpPr>
        <p:spPr bwMode="auto">
          <a:xfrm flipV="1">
            <a:off x="1017588" y="5016500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10" name="Straight Connector 66"/>
          <p:cNvCxnSpPr>
            <a:cxnSpLocks noChangeShapeType="1"/>
          </p:cNvCxnSpPr>
          <p:nvPr/>
        </p:nvCxnSpPr>
        <p:spPr bwMode="auto">
          <a:xfrm>
            <a:off x="1017588" y="55499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11" name="Straight Connector 67"/>
          <p:cNvCxnSpPr>
            <a:cxnSpLocks noChangeShapeType="1"/>
          </p:cNvCxnSpPr>
          <p:nvPr/>
        </p:nvCxnSpPr>
        <p:spPr bwMode="auto">
          <a:xfrm rot="5400000">
            <a:off x="407988" y="5549900"/>
            <a:ext cx="6096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12" name="TextBox 68"/>
          <p:cNvSpPr txBox="1">
            <a:spLocks noChangeArrowheads="1"/>
          </p:cNvSpPr>
          <p:nvPr/>
        </p:nvSpPr>
        <p:spPr bwMode="auto">
          <a:xfrm>
            <a:off x="228600" y="6083300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11313" name="TextBox 69"/>
          <p:cNvSpPr txBox="1">
            <a:spLocks noChangeArrowheads="1"/>
          </p:cNvSpPr>
          <p:nvPr/>
        </p:nvSpPr>
        <p:spPr bwMode="auto">
          <a:xfrm>
            <a:off x="2514600" y="5303838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11314" name="TextBox 70"/>
          <p:cNvSpPr txBox="1">
            <a:spLocks noChangeArrowheads="1"/>
          </p:cNvSpPr>
          <p:nvPr/>
        </p:nvSpPr>
        <p:spPr bwMode="auto">
          <a:xfrm>
            <a:off x="788988" y="408463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z</a:t>
            </a:r>
          </a:p>
        </p:txBody>
      </p:sp>
      <p:cxnSp>
        <p:nvCxnSpPr>
          <p:cNvPr id="11315" name="Straight Connector 71"/>
          <p:cNvCxnSpPr>
            <a:cxnSpLocks noChangeShapeType="1"/>
          </p:cNvCxnSpPr>
          <p:nvPr/>
        </p:nvCxnSpPr>
        <p:spPr bwMode="auto">
          <a:xfrm rot="5400000">
            <a:off x="1474788" y="5549900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1316" name="Straight Connector 72"/>
          <p:cNvCxnSpPr>
            <a:cxnSpLocks noChangeShapeType="1"/>
          </p:cNvCxnSpPr>
          <p:nvPr/>
        </p:nvCxnSpPr>
        <p:spPr bwMode="auto">
          <a:xfrm>
            <a:off x="1017588" y="5549900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317" name="TextBox 73"/>
          <p:cNvSpPr txBox="1">
            <a:spLocks noChangeArrowheads="1"/>
          </p:cNvSpPr>
          <p:nvPr/>
        </p:nvSpPr>
        <p:spPr bwMode="auto">
          <a:xfrm rot="-60000">
            <a:off x="1474788" y="4983163"/>
            <a:ext cx="24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</a:t>
            </a:r>
          </a:p>
        </p:txBody>
      </p:sp>
      <p:sp>
        <p:nvSpPr>
          <p:cNvPr id="75" name="Arc 74"/>
          <p:cNvSpPr/>
          <p:nvPr/>
        </p:nvSpPr>
        <p:spPr bwMode="auto">
          <a:xfrm>
            <a:off x="636588" y="5016500"/>
            <a:ext cx="762000" cy="685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319" name="TextBox 75"/>
          <p:cNvSpPr txBox="1">
            <a:spLocks noChangeArrowheads="1"/>
          </p:cNvSpPr>
          <p:nvPr/>
        </p:nvSpPr>
        <p:spPr bwMode="auto">
          <a:xfrm>
            <a:off x="1169988" y="4864100"/>
            <a:ext cx="2714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i="1"/>
              <a:t>θ</a:t>
            </a:r>
            <a:endParaRPr lang="en-US" sz="1200" i="1"/>
          </a:p>
        </p:txBody>
      </p:sp>
      <p:sp>
        <p:nvSpPr>
          <p:cNvPr id="11320" name="Freeform 76"/>
          <p:cNvSpPr>
            <a:spLocks/>
          </p:cNvSpPr>
          <p:nvPr/>
        </p:nvSpPr>
        <p:spPr bwMode="auto">
          <a:xfrm>
            <a:off x="688975" y="5794375"/>
            <a:ext cx="795338" cy="182563"/>
          </a:xfrm>
          <a:custGeom>
            <a:avLst/>
            <a:gdLst>
              <a:gd name="T0" fmla="*/ 188764 w 846652"/>
              <a:gd name="T1" fmla="*/ 0 h 208633"/>
              <a:gd name="T2" fmla="*/ 101979 w 846652"/>
              <a:gd name="T3" fmla="*/ 7836 h 208633"/>
              <a:gd name="T4" fmla="*/ 0 w 846652"/>
              <a:gd name="T5" fmla="*/ 3918 h 208633"/>
              <a:gd name="T6" fmla="*/ 0 60000 65536"/>
              <a:gd name="T7" fmla="*/ 0 60000 65536"/>
              <a:gd name="T8" fmla="*/ 0 60000 65536"/>
              <a:gd name="T9" fmla="*/ 0 w 846652"/>
              <a:gd name="T10" fmla="*/ 0 h 208633"/>
              <a:gd name="T11" fmla="*/ 846652 w 846652"/>
              <a:gd name="T12" fmla="*/ 208633 h 208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652" h="208633">
                <a:moveTo>
                  <a:pt x="846652" y="0"/>
                </a:moveTo>
                <a:cubicBezTo>
                  <a:pt x="722156" y="79419"/>
                  <a:pt x="598511" y="176525"/>
                  <a:pt x="457402" y="192579"/>
                </a:cubicBezTo>
                <a:cubicBezTo>
                  <a:pt x="316293" y="208633"/>
                  <a:pt x="176011" y="158571"/>
                  <a:pt x="0" y="9632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1274" name="Object 5"/>
          <p:cNvGraphicFramePr>
            <a:graphicFrameLocks noChangeAspect="1"/>
          </p:cNvGraphicFramePr>
          <p:nvPr/>
        </p:nvGraphicFramePr>
        <p:xfrm>
          <a:off x="1022350" y="5946775"/>
          <a:ext cx="190500" cy="304800"/>
        </p:xfrm>
        <a:graphic>
          <a:graphicData uri="http://schemas.openxmlformats.org/presentationml/2006/ole">
            <p:oleObj spid="_x0000_s35850" name="Equation" r:id="rId11" imgW="126720" imgH="203040" progId="Equation.3">
              <p:embed/>
            </p:oleObj>
          </a:graphicData>
        </a:graphic>
      </p:graphicFrame>
      <p:cxnSp>
        <p:nvCxnSpPr>
          <p:cNvPr id="11321" name="Straight Arrow Connector 78"/>
          <p:cNvCxnSpPr>
            <a:cxnSpLocks noChangeShapeType="1"/>
          </p:cNvCxnSpPr>
          <p:nvPr/>
        </p:nvCxnSpPr>
        <p:spPr bwMode="auto">
          <a:xfrm flipV="1">
            <a:off x="2008188" y="4787900"/>
            <a:ext cx="457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2" name="Straight Arrow Connector 79"/>
          <p:cNvCxnSpPr>
            <a:cxnSpLocks noChangeShapeType="1"/>
          </p:cNvCxnSpPr>
          <p:nvPr/>
        </p:nvCxnSpPr>
        <p:spPr bwMode="auto">
          <a:xfrm rot="16200000" flipH="1">
            <a:off x="1931988" y="5092700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3" name="Straight Arrow Connector 80"/>
          <p:cNvCxnSpPr>
            <a:cxnSpLocks noChangeShapeType="1"/>
          </p:cNvCxnSpPr>
          <p:nvPr/>
        </p:nvCxnSpPr>
        <p:spPr bwMode="auto">
          <a:xfrm rot="5400000">
            <a:off x="1779588" y="5092700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graphicFrame>
        <p:nvGraphicFramePr>
          <p:cNvPr id="11275" name="Object 6"/>
          <p:cNvGraphicFramePr>
            <a:graphicFrameLocks noChangeAspect="1"/>
          </p:cNvGraphicFramePr>
          <p:nvPr/>
        </p:nvGraphicFramePr>
        <p:xfrm>
          <a:off x="2449513" y="4616450"/>
          <a:ext cx="304800" cy="339725"/>
        </p:xfrm>
        <a:graphic>
          <a:graphicData uri="http://schemas.openxmlformats.org/presentationml/2006/ole">
            <p:oleObj spid="_x0000_s35851" name="Equation" r:id="rId12" imgW="215640" imgH="241200" progId="Equation.3">
              <p:embed/>
            </p:oleObj>
          </a:graphicData>
        </a:graphic>
      </p:graphicFrame>
      <p:graphicFrame>
        <p:nvGraphicFramePr>
          <p:cNvPr id="11276" name="Object 7"/>
          <p:cNvGraphicFramePr>
            <a:graphicFrameLocks noChangeAspect="1"/>
          </p:cNvGraphicFramePr>
          <p:nvPr/>
        </p:nvGraphicFramePr>
        <p:xfrm>
          <a:off x="2120900" y="5214938"/>
          <a:ext cx="312738" cy="346075"/>
        </p:xfrm>
        <a:graphic>
          <a:graphicData uri="http://schemas.openxmlformats.org/presentationml/2006/ole">
            <p:oleObj spid="_x0000_s35852" name="Equation" r:id="rId13" imgW="228600" imgH="253800" progId="Equation.3">
              <p:embed/>
            </p:oleObj>
          </a:graphicData>
        </a:graphic>
      </p:graphicFrame>
      <p:graphicFrame>
        <p:nvGraphicFramePr>
          <p:cNvPr id="11277" name="Object 8"/>
          <p:cNvGraphicFramePr>
            <a:graphicFrameLocks noChangeAspect="1"/>
          </p:cNvGraphicFramePr>
          <p:nvPr/>
        </p:nvGraphicFramePr>
        <p:xfrm>
          <a:off x="1627188" y="5168900"/>
          <a:ext cx="276225" cy="360363"/>
        </p:xfrm>
        <a:graphic>
          <a:graphicData uri="http://schemas.openxmlformats.org/presentationml/2006/ole">
            <p:oleObj spid="_x0000_s35853" name="Equation" r:id="rId14" imgW="203040" imgH="266400" progId="Equation.3">
              <p:embed/>
            </p:oleObj>
          </a:graphicData>
        </a:graphic>
      </p:graphicFrame>
      <p:sp>
        <p:nvSpPr>
          <p:cNvPr id="11324" name="Oval 84"/>
          <p:cNvSpPr>
            <a:spLocks noChangeArrowheads="1"/>
          </p:cNvSpPr>
          <p:nvPr/>
        </p:nvSpPr>
        <p:spPr bwMode="auto">
          <a:xfrm>
            <a:off x="560388" y="5397500"/>
            <a:ext cx="914400" cy="304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11325" name="Straight Connector 85"/>
          <p:cNvCxnSpPr>
            <a:cxnSpLocks noChangeShapeType="1"/>
          </p:cNvCxnSpPr>
          <p:nvPr/>
        </p:nvCxnSpPr>
        <p:spPr bwMode="auto">
          <a:xfrm rot="5400000" flipH="1" flipV="1">
            <a:off x="369888" y="4902200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26" name="TextBox 86"/>
          <p:cNvSpPr txBox="1">
            <a:spLocks noChangeArrowheads="1"/>
          </p:cNvSpPr>
          <p:nvPr/>
        </p:nvSpPr>
        <p:spPr bwMode="auto">
          <a:xfrm>
            <a:off x="485775" y="5184775"/>
            <a:ext cx="265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327" name="Straight Arrow Connector 87"/>
          <p:cNvCxnSpPr>
            <a:cxnSpLocks noChangeShapeType="1"/>
          </p:cNvCxnSpPr>
          <p:nvPr/>
        </p:nvCxnSpPr>
        <p:spPr bwMode="auto">
          <a:xfrm rot="7500000">
            <a:off x="649288" y="5410200"/>
            <a:ext cx="762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8" name="Straight Arrow Connector 88"/>
          <p:cNvCxnSpPr>
            <a:cxnSpLocks noChangeShapeType="1"/>
            <a:endCxn id="11324" idx="3"/>
          </p:cNvCxnSpPr>
          <p:nvPr/>
        </p:nvCxnSpPr>
        <p:spPr bwMode="auto">
          <a:xfrm rot="10800000" flipV="1">
            <a:off x="693738" y="5551488"/>
            <a:ext cx="323850" cy="106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" name="TextBox 89"/>
          <p:cNvSpPr txBox="1"/>
          <p:nvPr/>
        </p:nvSpPr>
        <p:spPr>
          <a:xfrm>
            <a:off x="738188" y="5397500"/>
            <a:ext cx="27146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/>
              <a:t>b</a:t>
            </a:r>
          </a:p>
        </p:txBody>
      </p:sp>
      <p:graphicFrame>
        <p:nvGraphicFramePr>
          <p:cNvPr id="11278" name="Object 15"/>
          <p:cNvGraphicFramePr>
            <a:graphicFrameLocks noChangeAspect="1"/>
          </p:cNvGraphicFramePr>
          <p:nvPr/>
        </p:nvGraphicFramePr>
        <p:xfrm>
          <a:off x="1057275" y="6437313"/>
          <a:ext cx="773113" cy="268287"/>
        </p:xfrm>
        <a:graphic>
          <a:graphicData uri="http://schemas.openxmlformats.org/presentationml/2006/ole">
            <p:oleObj spid="_x0000_s35854" name="Equation" r:id="rId15" imgW="583920" imgH="203040" progId="Equation.3">
              <p:embed/>
            </p:oleObj>
          </a:graphicData>
        </a:graphic>
      </p:graphicFrame>
      <p:sp>
        <p:nvSpPr>
          <p:cNvPr id="11330" name="TextBox 91"/>
          <p:cNvSpPr txBox="1">
            <a:spLocks noChangeArrowheads="1"/>
          </p:cNvSpPr>
          <p:nvPr/>
        </p:nvSpPr>
        <p:spPr bwMode="auto">
          <a:xfrm>
            <a:off x="560388" y="6235700"/>
            <a:ext cx="1881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Magnetic dipole moment:</a:t>
            </a:r>
          </a:p>
        </p:txBody>
      </p:sp>
      <p:graphicFrame>
        <p:nvGraphicFramePr>
          <p:cNvPr id="11279" name="Object 3"/>
          <p:cNvGraphicFramePr>
            <a:graphicFrameLocks noChangeAspect="1"/>
          </p:cNvGraphicFramePr>
          <p:nvPr/>
        </p:nvGraphicFramePr>
        <p:xfrm>
          <a:off x="3048000" y="4025900"/>
          <a:ext cx="2789238" cy="990600"/>
        </p:xfrm>
        <a:graphic>
          <a:graphicData uri="http://schemas.openxmlformats.org/presentationml/2006/ole">
            <p:oleObj spid="_x0000_s35855" name="Equation" r:id="rId16" imgW="2679480" imgH="952200" progId="Equation.3">
              <p:embed/>
            </p:oleObj>
          </a:graphicData>
        </a:graphic>
      </p:graphicFrame>
      <p:sp>
        <p:nvSpPr>
          <p:cNvPr id="11331" name="Left Brace 93"/>
          <p:cNvSpPr>
            <a:spLocks/>
          </p:cNvSpPr>
          <p:nvPr/>
        </p:nvSpPr>
        <p:spPr bwMode="auto">
          <a:xfrm rot="-5400000">
            <a:off x="4953000" y="4692650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2" name="TextBox 94"/>
          <p:cNvSpPr txBox="1">
            <a:spLocks noChangeArrowheads="1"/>
          </p:cNvSpPr>
          <p:nvPr/>
        </p:nvSpPr>
        <p:spPr bwMode="auto">
          <a:xfrm>
            <a:off x="3810000" y="51498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 and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graphicFrame>
        <p:nvGraphicFramePr>
          <p:cNvPr id="11280" name="Object 3"/>
          <p:cNvGraphicFramePr>
            <a:graphicFrameLocks noChangeAspect="1"/>
          </p:cNvGraphicFramePr>
          <p:nvPr/>
        </p:nvGraphicFramePr>
        <p:xfrm>
          <a:off x="3048000" y="5645150"/>
          <a:ext cx="1951038" cy="450850"/>
        </p:xfrm>
        <a:graphic>
          <a:graphicData uri="http://schemas.openxmlformats.org/presentationml/2006/ole">
            <p:oleObj spid="_x0000_s35856" name="Equation" r:id="rId17" imgW="1815840" imgH="419040" progId="Equation.3">
              <p:embed/>
            </p:oleObj>
          </a:graphicData>
        </a:graphic>
      </p:graphicFrame>
      <p:sp>
        <p:nvSpPr>
          <p:cNvPr id="11333" name="Left Brace 96"/>
          <p:cNvSpPr>
            <a:spLocks/>
          </p:cNvSpPr>
          <p:nvPr/>
        </p:nvSpPr>
        <p:spPr bwMode="auto">
          <a:xfrm rot="-5400000">
            <a:off x="4541838" y="5905500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4" name="TextBox 97"/>
          <p:cNvSpPr txBox="1">
            <a:spLocks noChangeArrowheads="1"/>
          </p:cNvSpPr>
          <p:nvPr/>
        </p:nvSpPr>
        <p:spPr bwMode="auto">
          <a:xfrm>
            <a:off x="3475038" y="61912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graphicFrame>
        <p:nvGraphicFramePr>
          <p:cNvPr id="11281" name="Object 4"/>
          <p:cNvGraphicFramePr>
            <a:graphicFrameLocks noChangeAspect="1"/>
          </p:cNvGraphicFramePr>
          <p:nvPr/>
        </p:nvGraphicFramePr>
        <p:xfrm>
          <a:off x="5943600" y="3873500"/>
          <a:ext cx="3048000" cy="1182688"/>
        </p:xfrm>
        <a:graphic>
          <a:graphicData uri="http://schemas.openxmlformats.org/presentationml/2006/ole">
            <p:oleObj spid="_x0000_s35857" name="Equation" r:id="rId18" imgW="3174840" imgH="1231560" progId="Equation.3">
              <p:embed/>
            </p:oleObj>
          </a:graphicData>
        </a:graphic>
      </p:graphicFrame>
      <p:sp>
        <p:nvSpPr>
          <p:cNvPr id="11335" name="Left Brace 99"/>
          <p:cNvSpPr>
            <a:spLocks/>
          </p:cNvSpPr>
          <p:nvPr/>
        </p:nvSpPr>
        <p:spPr bwMode="auto">
          <a:xfrm rot="-5400000">
            <a:off x="7848600" y="4235450"/>
            <a:ext cx="152400" cy="137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6" name="TextBox 100"/>
          <p:cNvSpPr txBox="1">
            <a:spLocks noChangeArrowheads="1"/>
          </p:cNvSpPr>
          <p:nvPr/>
        </p:nvSpPr>
        <p:spPr bwMode="auto">
          <a:xfrm>
            <a:off x="7086600" y="49974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1/r,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, &amp; 1/r</a:t>
            </a:r>
            <a:r>
              <a:rPr lang="en-US" sz="1000" baseline="30000">
                <a:solidFill>
                  <a:srgbClr val="FF0000"/>
                </a:solidFill>
              </a:rPr>
              <a:t>3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graphicFrame>
        <p:nvGraphicFramePr>
          <p:cNvPr id="11282" name="Object 4"/>
          <p:cNvGraphicFramePr>
            <a:graphicFrameLocks noChangeAspect="1"/>
          </p:cNvGraphicFramePr>
          <p:nvPr/>
        </p:nvGraphicFramePr>
        <p:xfrm>
          <a:off x="5943600" y="5632450"/>
          <a:ext cx="2133600" cy="501650"/>
        </p:xfrm>
        <a:graphic>
          <a:graphicData uri="http://schemas.openxmlformats.org/presentationml/2006/ole">
            <p:oleObj spid="_x0000_s35858" name="Equation" r:id="rId19" imgW="1942920" imgH="457200" progId="Equation.3">
              <p:embed/>
            </p:oleObj>
          </a:graphicData>
        </a:graphic>
      </p:graphicFrame>
      <p:sp>
        <p:nvSpPr>
          <p:cNvPr id="11337" name="Left Brace 102"/>
          <p:cNvSpPr>
            <a:spLocks/>
          </p:cNvSpPr>
          <p:nvPr/>
        </p:nvSpPr>
        <p:spPr bwMode="auto">
          <a:xfrm rot="-5400000">
            <a:off x="7620000" y="5919788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8" name="TextBox 103"/>
          <p:cNvSpPr txBox="1">
            <a:spLocks noChangeArrowheads="1"/>
          </p:cNvSpPr>
          <p:nvPr/>
        </p:nvSpPr>
        <p:spPr bwMode="auto">
          <a:xfrm>
            <a:off x="6553200" y="620553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cxnSp>
        <p:nvCxnSpPr>
          <p:cNvPr id="11339" name="Straight Connector 105"/>
          <p:cNvCxnSpPr>
            <a:cxnSpLocks noChangeShapeType="1"/>
          </p:cNvCxnSpPr>
          <p:nvPr/>
        </p:nvCxnSpPr>
        <p:spPr bwMode="auto">
          <a:xfrm>
            <a:off x="76200" y="3721100"/>
            <a:ext cx="8991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11340" name="TextBox 75"/>
          <p:cNvSpPr txBox="1">
            <a:spLocks noChangeArrowheads="1"/>
          </p:cNvSpPr>
          <p:nvPr/>
        </p:nvSpPr>
        <p:spPr bwMode="auto">
          <a:xfrm>
            <a:off x="1223963" y="914400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</a:rPr>
              <a:t>Electric (Hertzian) Dipole</a:t>
            </a:r>
          </a:p>
        </p:txBody>
      </p:sp>
      <p:sp>
        <p:nvSpPr>
          <p:cNvPr id="11341" name="TextBox 76"/>
          <p:cNvSpPr txBox="1">
            <a:spLocks noChangeArrowheads="1"/>
          </p:cNvSpPr>
          <p:nvPr/>
        </p:nvSpPr>
        <p:spPr bwMode="auto">
          <a:xfrm>
            <a:off x="1220788" y="3976688"/>
            <a:ext cx="1252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Magnetic (Loop) Dipole</a:t>
            </a:r>
          </a:p>
        </p:txBody>
      </p:sp>
      <p:sp>
        <p:nvSpPr>
          <p:cNvPr id="11342" name="Left Brace 78"/>
          <p:cNvSpPr>
            <a:spLocks/>
          </p:cNvSpPr>
          <p:nvPr/>
        </p:nvSpPr>
        <p:spPr bwMode="auto">
          <a:xfrm>
            <a:off x="669925" y="2227263"/>
            <a:ext cx="193675" cy="606425"/>
          </a:xfrm>
          <a:prstGeom prst="leftBrace">
            <a:avLst>
              <a:gd name="adj1" fmla="val 832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43" name="TextBox 79"/>
          <p:cNvSpPr txBox="1">
            <a:spLocks noChangeArrowheads="1"/>
          </p:cNvSpPr>
          <p:nvPr/>
        </p:nvSpPr>
        <p:spPr bwMode="auto">
          <a:xfrm>
            <a:off x="360363" y="2370138"/>
            <a:ext cx="323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dl</a:t>
            </a:r>
          </a:p>
        </p:txBody>
      </p:sp>
      <p:cxnSp>
        <p:nvCxnSpPr>
          <p:cNvPr id="11344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711994" y="2532856"/>
            <a:ext cx="609600" cy="1588"/>
          </a:xfrm>
          <a:prstGeom prst="straightConnector1">
            <a:avLst/>
          </a:prstGeom>
          <a:noFill/>
          <a:ln w="76200" algn="ctr">
            <a:solidFill>
              <a:srgbClr val="0000FF"/>
            </a:solidFill>
            <a:round/>
            <a:headEnd/>
            <a:tailEnd type="triangle" w="med" len="med"/>
          </a:ln>
        </p:spPr>
      </p:cxnSp>
      <p:graphicFrame>
        <p:nvGraphicFramePr>
          <p:cNvPr id="11283" name="Object 80"/>
          <p:cNvGraphicFramePr>
            <a:graphicFrameLocks noChangeAspect="1"/>
          </p:cNvGraphicFramePr>
          <p:nvPr/>
        </p:nvGraphicFramePr>
        <p:xfrm>
          <a:off x="2306638" y="3240088"/>
          <a:ext cx="558800" cy="393700"/>
        </p:xfrm>
        <a:graphic>
          <a:graphicData uri="http://schemas.openxmlformats.org/presentationml/2006/ole">
            <p:oleObj spid="_x0000_s35859" name="Equation" r:id="rId20" imgW="558720" imgH="393480" progId="Equation.3">
              <p:embed/>
            </p:oleObj>
          </a:graphicData>
        </a:graphic>
      </p:graphicFrame>
      <p:sp>
        <p:nvSpPr>
          <p:cNvPr id="11345" name="TextBox 91"/>
          <p:cNvSpPr txBox="1">
            <a:spLocks noChangeArrowheads="1"/>
          </p:cNvSpPr>
          <p:nvPr/>
        </p:nvSpPr>
        <p:spPr bwMode="auto">
          <a:xfrm>
            <a:off x="2012950" y="3081338"/>
            <a:ext cx="1030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Wavenumber: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84" name="Straight Arrow Connector 20"/>
          <p:cNvCxnSpPr>
            <a:cxnSpLocks noChangeShapeType="1"/>
          </p:cNvCxnSpPr>
          <p:nvPr/>
        </p:nvCxnSpPr>
        <p:spPr bwMode="auto">
          <a:xfrm flipV="1">
            <a:off x="1017588" y="1998663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Impedances of Elemental Dipoles</a:t>
            </a:r>
          </a:p>
        </p:txBody>
      </p:sp>
      <p:cxnSp>
        <p:nvCxnSpPr>
          <p:cNvPr id="11286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369888" y="1884363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7" name="Straight Connector 11"/>
          <p:cNvCxnSpPr>
            <a:cxnSpLocks noChangeShapeType="1"/>
          </p:cNvCxnSpPr>
          <p:nvPr/>
        </p:nvCxnSpPr>
        <p:spPr bwMode="auto">
          <a:xfrm>
            <a:off x="1017588" y="2532063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8" name="Straight Connector 13"/>
          <p:cNvCxnSpPr>
            <a:cxnSpLocks noChangeShapeType="1"/>
          </p:cNvCxnSpPr>
          <p:nvPr/>
        </p:nvCxnSpPr>
        <p:spPr bwMode="auto">
          <a:xfrm rot="5400000">
            <a:off x="407988" y="2532063"/>
            <a:ext cx="6096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9" name="TextBox 14"/>
          <p:cNvSpPr txBox="1">
            <a:spLocks noChangeArrowheads="1"/>
          </p:cNvSpPr>
          <p:nvPr/>
        </p:nvSpPr>
        <p:spPr bwMode="auto">
          <a:xfrm>
            <a:off x="228600" y="3065463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11290" name="TextBox 15"/>
          <p:cNvSpPr txBox="1">
            <a:spLocks noChangeArrowheads="1"/>
          </p:cNvSpPr>
          <p:nvPr/>
        </p:nvSpPr>
        <p:spPr bwMode="auto">
          <a:xfrm>
            <a:off x="2514600" y="2286000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11291" name="TextBox 16"/>
          <p:cNvSpPr txBox="1">
            <a:spLocks noChangeArrowheads="1"/>
          </p:cNvSpPr>
          <p:nvPr/>
        </p:nvSpPr>
        <p:spPr bwMode="auto">
          <a:xfrm>
            <a:off x="788988" y="1066800"/>
            <a:ext cx="255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z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4203646" y="940951"/>
          <a:ext cx="2451100" cy="971550"/>
        </p:xfrm>
        <a:graphic>
          <a:graphicData uri="http://schemas.openxmlformats.org/presentationml/2006/ole">
            <p:oleObj spid="_x0000_s332802" name="Equation" r:id="rId3" imgW="2438280" imgH="965160" progId="Equation.3">
              <p:embed/>
            </p:oleObj>
          </a:graphicData>
        </a:graphic>
      </p:graphicFrame>
      <p:cxnSp>
        <p:nvCxnSpPr>
          <p:cNvPr id="11292" name="Straight Connector 31"/>
          <p:cNvCxnSpPr>
            <a:cxnSpLocks noChangeShapeType="1"/>
          </p:cNvCxnSpPr>
          <p:nvPr/>
        </p:nvCxnSpPr>
        <p:spPr bwMode="auto">
          <a:xfrm rot="5400000">
            <a:off x="1474788" y="25320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1293" name="Straight Connector 34"/>
          <p:cNvCxnSpPr>
            <a:cxnSpLocks noChangeShapeType="1"/>
          </p:cNvCxnSpPr>
          <p:nvPr/>
        </p:nvCxnSpPr>
        <p:spPr bwMode="auto">
          <a:xfrm>
            <a:off x="1017588" y="2532063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294" name="TextBox 35"/>
          <p:cNvSpPr txBox="1">
            <a:spLocks noChangeArrowheads="1"/>
          </p:cNvSpPr>
          <p:nvPr/>
        </p:nvSpPr>
        <p:spPr bwMode="auto">
          <a:xfrm>
            <a:off x="1474788" y="1965325"/>
            <a:ext cx="24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</a:t>
            </a:r>
          </a:p>
        </p:txBody>
      </p:sp>
      <p:sp>
        <p:nvSpPr>
          <p:cNvPr id="37" name="Arc 36"/>
          <p:cNvSpPr/>
          <p:nvPr/>
        </p:nvSpPr>
        <p:spPr bwMode="auto">
          <a:xfrm>
            <a:off x="636588" y="1998663"/>
            <a:ext cx="762000" cy="685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96" name="TextBox 37"/>
          <p:cNvSpPr txBox="1">
            <a:spLocks noChangeArrowheads="1"/>
          </p:cNvSpPr>
          <p:nvPr/>
        </p:nvSpPr>
        <p:spPr bwMode="auto">
          <a:xfrm>
            <a:off x="1169988" y="1846263"/>
            <a:ext cx="271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i="1"/>
              <a:t>θ</a:t>
            </a:r>
            <a:endParaRPr lang="en-US" sz="1200" i="1"/>
          </a:p>
        </p:txBody>
      </p:sp>
      <p:sp>
        <p:nvSpPr>
          <p:cNvPr id="11297" name="Freeform 39"/>
          <p:cNvSpPr>
            <a:spLocks/>
          </p:cNvSpPr>
          <p:nvPr/>
        </p:nvSpPr>
        <p:spPr bwMode="auto">
          <a:xfrm>
            <a:off x="688975" y="2776538"/>
            <a:ext cx="795338" cy="182562"/>
          </a:xfrm>
          <a:custGeom>
            <a:avLst/>
            <a:gdLst>
              <a:gd name="T0" fmla="*/ 188764 w 846652"/>
              <a:gd name="T1" fmla="*/ 0 h 208633"/>
              <a:gd name="T2" fmla="*/ 101979 w 846652"/>
              <a:gd name="T3" fmla="*/ 7834 h 208633"/>
              <a:gd name="T4" fmla="*/ 0 w 846652"/>
              <a:gd name="T5" fmla="*/ 3918 h 208633"/>
              <a:gd name="T6" fmla="*/ 0 60000 65536"/>
              <a:gd name="T7" fmla="*/ 0 60000 65536"/>
              <a:gd name="T8" fmla="*/ 0 60000 65536"/>
              <a:gd name="T9" fmla="*/ 0 w 846652"/>
              <a:gd name="T10" fmla="*/ 0 h 208633"/>
              <a:gd name="T11" fmla="*/ 846652 w 846652"/>
              <a:gd name="T12" fmla="*/ 208633 h 208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652" h="208633">
                <a:moveTo>
                  <a:pt x="846652" y="0"/>
                </a:moveTo>
                <a:cubicBezTo>
                  <a:pt x="722156" y="79419"/>
                  <a:pt x="598511" y="176525"/>
                  <a:pt x="457402" y="192579"/>
                </a:cubicBezTo>
                <a:cubicBezTo>
                  <a:pt x="316293" y="208633"/>
                  <a:pt x="176011" y="158571"/>
                  <a:pt x="0" y="9632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022350" y="2928938"/>
          <a:ext cx="190500" cy="304800"/>
        </p:xfrm>
        <a:graphic>
          <a:graphicData uri="http://schemas.openxmlformats.org/presentationml/2006/ole">
            <p:oleObj spid="_x0000_s332803" name="Equation" r:id="rId4" imgW="126720" imgH="203040" progId="Equation.3">
              <p:embed/>
            </p:oleObj>
          </a:graphicData>
        </a:graphic>
      </p:graphicFrame>
      <p:cxnSp>
        <p:nvCxnSpPr>
          <p:cNvPr id="11298" name="Straight Arrow Connector 43"/>
          <p:cNvCxnSpPr>
            <a:cxnSpLocks noChangeShapeType="1"/>
          </p:cNvCxnSpPr>
          <p:nvPr/>
        </p:nvCxnSpPr>
        <p:spPr bwMode="auto">
          <a:xfrm flipV="1">
            <a:off x="2008188" y="1770063"/>
            <a:ext cx="457200" cy="2286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1299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1931988" y="2074863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1300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1970088" y="1808163"/>
            <a:ext cx="2286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2466975" y="1598613"/>
          <a:ext cx="268288" cy="339725"/>
        </p:xfrm>
        <a:graphic>
          <a:graphicData uri="http://schemas.openxmlformats.org/presentationml/2006/ole">
            <p:oleObj spid="_x0000_s332804" name="Equation" r:id="rId5" imgW="190440" imgH="241200" progId="Equation.3">
              <p:embed/>
            </p:oleObj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2138363" y="2197100"/>
          <a:ext cx="277812" cy="347663"/>
        </p:xfrm>
        <a:graphic>
          <a:graphicData uri="http://schemas.openxmlformats.org/presentationml/2006/ole">
            <p:oleObj spid="_x0000_s332805" name="Equation" r:id="rId6" imgW="203040" imgH="253800" progId="Equation.3">
              <p:embed/>
            </p:oleObj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989138" y="1436688"/>
          <a:ext cx="311150" cy="360362"/>
        </p:xfrm>
        <a:graphic>
          <a:graphicData uri="http://schemas.openxmlformats.org/presentationml/2006/ole">
            <p:oleObj spid="_x0000_s332806" name="Equation" r:id="rId7" imgW="228600" imgH="266400" progId="Equation.3">
              <p:embed/>
            </p:oleObj>
          </a:graphicData>
        </a:graphic>
      </p:graphicFrame>
      <p:cxnSp>
        <p:nvCxnSpPr>
          <p:cNvPr id="11309" name="Straight Arrow Connector 65"/>
          <p:cNvCxnSpPr>
            <a:cxnSpLocks noChangeShapeType="1"/>
          </p:cNvCxnSpPr>
          <p:nvPr/>
        </p:nvCxnSpPr>
        <p:spPr bwMode="auto">
          <a:xfrm flipV="1">
            <a:off x="1017588" y="5016500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10" name="Straight Connector 66"/>
          <p:cNvCxnSpPr>
            <a:cxnSpLocks noChangeShapeType="1"/>
          </p:cNvCxnSpPr>
          <p:nvPr/>
        </p:nvCxnSpPr>
        <p:spPr bwMode="auto">
          <a:xfrm>
            <a:off x="1017588" y="55499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11" name="Straight Connector 67"/>
          <p:cNvCxnSpPr>
            <a:cxnSpLocks noChangeShapeType="1"/>
          </p:cNvCxnSpPr>
          <p:nvPr/>
        </p:nvCxnSpPr>
        <p:spPr bwMode="auto">
          <a:xfrm rot="5400000">
            <a:off x="407988" y="5549900"/>
            <a:ext cx="6096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12" name="TextBox 68"/>
          <p:cNvSpPr txBox="1">
            <a:spLocks noChangeArrowheads="1"/>
          </p:cNvSpPr>
          <p:nvPr/>
        </p:nvSpPr>
        <p:spPr bwMode="auto">
          <a:xfrm>
            <a:off x="228600" y="6083300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11313" name="TextBox 69"/>
          <p:cNvSpPr txBox="1">
            <a:spLocks noChangeArrowheads="1"/>
          </p:cNvSpPr>
          <p:nvPr/>
        </p:nvSpPr>
        <p:spPr bwMode="auto">
          <a:xfrm>
            <a:off x="2514600" y="5303838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11314" name="TextBox 70"/>
          <p:cNvSpPr txBox="1">
            <a:spLocks noChangeArrowheads="1"/>
          </p:cNvSpPr>
          <p:nvPr/>
        </p:nvSpPr>
        <p:spPr bwMode="auto">
          <a:xfrm>
            <a:off x="788988" y="408463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z</a:t>
            </a:r>
          </a:p>
        </p:txBody>
      </p:sp>
      <p:cxnSp>
        <p:nvCxnSpPr>
          <p:cNvPr id="11315" name="Straight Connector 71"/>
          <p:cNvCxnSpPr>
            <a:cxnSpLocks noChangeShapeType="1"/>
          </p:cNvCxnSpPr>
          <p:nvPr/>
        </p:nvCxnSpPr>
        <p:spPr bwMode="auto">
          <a:xfrm rot="5400000">
            <a:off x="1474788" y="5549900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1316" name="Straight Connector 72"/>
          <p:cNvCxnSpPr>
            <a:cxnSpLocks noChangeShapeType="1"/>
          </p:cNvCxnSpPr>
          <p:nvPr/>
        </p:nvCxnSpPr>
        <p:spPr bwMode="auto">
          <a:xfrm>
            <a:off x="1017588" y="5549900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317" name="TextBox 73"/>
          <p:cNvSpPr txBox="1">
            <a:spLocks noChangeArrowheads="1"/>
          </p:cNvSpPr>
          <p:nvPr/>
        </p:nvSpPr>
        <p:spPr bwMode="auto">
          <a:xfrm rot="-60000">
            <a:off x="1474788" y="4983163"/>
            <a:ext cx="24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</a:t>
            </a:r>
          </a:p>
        </p:txBody>
      </p:sp>
      <p:sp>
        <p:nvSpPr>
          <p:cNvPr id="75" name="Arc 74"/>
          <p:cNvSpPr/>
          <p:nvPr/>
        </p:nvSpPr>
        <p:spPr bwMode="auto">
          <a:xfrm>
            <a:off x="636588" y="5016500"/>
            <a:ext cx="762000" cy="685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319" name="TextBox 75"/>
          <p:cNvSpPr txBox="1">
            <a:spLocks noChangeArrowheads="1"/>
          </p:cNvSpPr>
          <p:nvPr/>
        </p:nvSpPr>
        <p:spPr bwMode="auto">
          <a:xfrm>
            <a:off x="1169988" y="4864100"/>
            <a:ext cx="2714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i="1"/>
              <a:t>θ</a:t>
            </a:r>
            <a:endParaRPr lang="en-US" sz="1200" i="1"/>
          </a:p>
        </p:txBody>
      </p:sp>
      <p:sp>
        <p:nvSpPr>
          <p:cNvPr id="11320" name="Freeform 76"/>
          <p:cNvSpPr>
            <a:spLocks/>
          </p:cNvSpPr>
          <p:nvPr/>
        </p:nvSpPr>
        <p:spPr bwMode="auto">
          <a:xfrm>
            <a:off x="688975" y="5794375"/>
            <a:ext cx="795338" cy="182563"/>
          </a:xfrm>
          <a:custGeom>
            <a:avLst/>
            <a:gdLst>
              <a:gd name="T0" fmla="*/ 188764 w 846652"/>
              <a:gd name="T1" fmla="*/ 0 h 208633"/>
              <a:gd name="T2" fmla="*/ 101979 w 846652"/>
              <a:gd name="T3" fmla="*/ 7836 h 208633"/>
              <a:gd name="T4" fmla="*/ 0 w 846652"/>
              <a:gd name="T5" fmla="*/ 3918 h 208633"/>
              <a:gd name="T6" fmla="*/ 0 60000 65536"/>
              <a:gd name="T7" fmla="*/ 0 60000 65536"/>
              <a:gd name="T8" fmla="*/ 0 60000 65536"/>
              <a:gd name="T9" fmla="*/ 0 w 846652"/>
              <a:gd name="T10" fmla="*/ 0 h 208633"/>
              <a:gd name="T11" fmla="*/ 846652 w 846652"/>
              <a:gd name="T12" fmla="*/ 208633 h 208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652" h="208633">
                <a:moveTo>
                  <a:pt x="846652" y="0"/>
                </a:moveTo>
                <a:cubicBezTo>
                  <a:pt x="722156" y="79419"/>
                  <a:pt x="598511" y="176525"/>
                  <a:pt x="457402" y="192579"/>
                </a:cubicBezTo>
                <a:cubicBezTo>
                  <a:pt x="316293" y="208633"/>
                  <a:pt x="176011" y="158571"/>
                  <a:pt x="0" y="9632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1274" name="Object 5"/>
          <p:cNvGraphicFramePr>
            <a:graphicFrameLocks noChangeAspect="1"/>
          </p:cNvGraphicFramePr>
          <p:nvPr/>
        </p:nvGraphicFramePr>
        <p:xfrm>
          <a:off x="1022350" y="5946775"/>
          <a:ext cx="190500" cy="304800"/>
        </p:xfrm>
        <a:graphic>
          <a:graphicData uri="http://schemas.openxmlformats.org/presentationml/2006/ole">
            <p:oleObj spid="_x0000_s332807" name="Equation" r:id="rId8" imgW="126720" imgH="203040" progId="Equation.3">
              <p:embed/>
            </p:oleObj>
          </a:graphicData>
        </a:graphic>
      </p:graphicFrame>
      <p:cxnSp>
        <p:nvCxnSpPr>
          <p:cNvPr id="11321" name="Straight Arrow Connector 78"/>
          <p:cNvCxnSpPr>
            <a:cxnSpLocks noChangeShapeType="1"/>
          </p:cNvCxnSpPr>
          <p:nvPr/>
        </p:nvCxnSpPr>
        <p:spPr bwMode="auto">
          <a:xfrm flipV="1">
            <a:off x="2008188" y="4787900"/>
            <a:ext cx="457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2" name="Straight Arrow Connector 79"/>
          <p:cNvCxnSpPr>
            <a:cxnSpLocks noChangeShapeType="1"/>
          </p:cNvCxnSpPr>
          <p:nvPr/>
        </p:nvCxnSpPr>
        <p:spPr bwMode="auto">
          <a:xfrm rot="16200000" flipH="1">
            <a:off x="1931988" y="5092700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3" name="Straight Arrow Connector 80"/>
          <p:cNvCxnSpPr>
            <a:cxnSpLocks noChangeShapeType="1"/>
          </p:cNvCxnSpPr>
          <p:nvPr/>
        </p:nvCxnSpPr>
        <p:spPr bwMode="auto">
          <a:xfrm rot="5400000">
            <a:off x="1779588" y="5092700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graphicFrame>
        <p:nvGraphicFramePr>
          <p:cNvPr id="11275" name="Object 6"/>
          <p:cNvGraphicFramePr>
            <a:graphicFrameLocks noChangeAspect="1"/>
          </p:cNvGraphicFramePr>
          <p:nvPr/>
        </p:nvGraphicFramePr>
        <p:xfrm>
          <a:off x="2449513" y="4616450"/>
          <a:ext cx="304800" cy="339725"/>
        </p:xfrm>
        <a:graphic>
          <a:graphicData uri="http://schemas.openxmlformats.org/presentationml/2006/ole">
            <p:oleObj spid="_x0000_s332808" name="Equation" r:id="rId9" imgW="215640" imgH="241200" progId="Equation.3">
              <p:embed/>
            </p:oleObj>
          </a:graphicData>
        </a:graphic>
      </p:graphicFrame>
      <p:graphicFrame>
        <p:nvGraphicFramePr>
          <p:cNvPr id="11276" name="Object 7"/>
          <p:cNvGraphicFramePr>
            <a:graphicFrameLocks noChangeAspect="1"/>
          </p:cNvGraphicFramePr>
          <p:nvPr/>
        </p:nvGraphicFramePr>
        <p:xfrm>
          <a:off x="2120900" y="5214938"/>
          <a:ext cx="312738" cy="346075"/>
        </p:xfrm>
        <a:graphic>
          <a:graphicData uri="http://schemas.openxmlformats.org/presentationml/2006/ole">
            <p:oleObj spid="_x0000_s332809" name="Equation" r:id="rId10" imgW="228600" imgH="253800" progId="Equation.3">
              <p:embed/>
            </p:oleObj>
          </a:graphicData>
        </a:graphic>
      </p:graphicFrame>
      <p:graphicFrame>
        <p:nvGraphicFramePr>
          <p:cNvPr id="11277" name="Object 8"/>
          <p:cNvGraphicFramePr>
            <a:graphicFrameLocks noChangeAspect="1"/>
          </p:cNvGraphicFramePr>
          <p:nvPr/>
        </p:nvGraphicFramePr>
        <p:xfrm>
          <a:off x="1627188" y="5168900"/>
          <a:ext cx="276225" cy="360363"/>
        </p:xfrm>
        <a:graphic>
          <a:graphicData uri="http://schemas.openxmlformats.org/presentationml/2006/ole">
            <p:oleObj spid="_x0000_s332810" name="Equation" r:id="rId11" imgW="203040" imgH="266400" progId="Equation.3">
              <p:embed/>
            </p:oleObj>
          </a:graphicData>
        </a:graphic>
      </p:graphicFrame>
      <p:sp>
        <p:nvSpPr>
          <p:cNvPr id="11324" name="Oval 84"/>
          <p:cNvSpPr>
            <a:spLocks noChangeArrowheads="1"/>
          </p:cNvSpPr>
          <p:nvPr/>
        </p:nvSpPr>
        <p:spPr bwMode="auto">
          <a:xfrm>
            <a:off x="560388" y="5397500"/>
            <a:ext cx="914400" cy="304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11325" name="Straight Connector 85"/>
          <p:cNvCxnSpPr>
            <a:cxnSpLocks noChangeShapeType="1"/>
          </p:cNvCxnSpPr>
          <p:nvPr/>
        </p:nvCxnSpPr>
        <p:spPr bwMode="auto">
          <a:xfrm rot="5400000" flipH="1" flipV="1">
            <a:off x="369888" y="4902200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26" name="TextBox 86"/>
          <p:cNvSpPr txBox="1">
            <a:spLocks noChangeArrowheads="1"/>
          </p:cNvSpPr>
          <p:nvPr/>
        </p:nvSpPr>
        <p:spPr bwMode="auto">
          <a:xfrm>
            <a:off x="485775" y="5184775"/>
            <a:ext cx="265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327" name="Straight Arrow Connector 87"/>
          <p:cNvCxnSpPr>
            <a:cxnSpLocks noChangeShapeType="1"/>
          </p:cNvCxnSpPr>
          <p:nvPr/>
        </p:nvCxnSpPr>
        <p:spPr bwMode="auto">
          <a:xfrm rot="7500000">
            <a:off x="649288" y="5410200"/>
            <a:ext cx="762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8" name="Straight Arrow Connector 88"/>
          <p:cNvCxnSpPr>
            <a:cxnSpLocks noChangeShapeType="1"/>
            <a:endCxn id="11324" idx="3"/>
          </p:cNvCxnSpPr>
          <p:nvPr/>
        </p:nvCxnSpPr>
        <p:spPr bwMode="auto">
          <a:xfrm rot="10800000" flipV="1">
            <a:off x="693738" y="5551488"/>
            <a:ext cx="323850" cy="106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" name="TextBox 89"/>
          <p:cNvSpPr txBox="1"/>
          <p:nvPr/>
        </p:nvSpPr>
        <p:spPr>
          <a:xfrm>
            <a:off x="738188" y="5397500"/>
            <a:ext cx="27146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/>
              <a:t>b</a:t>
            </a:r>
          </a:p>
        </p:txBody>
      </p:sp>
      <p:graphicFrame>
        <p:nvGraphicFramePr>
          <p:cNvPr id="11278" name="Object 15"/>
          <p:cNvGraphicFramePr>
            <a:graphicFrameLocks noChangeAspect="1"/>
          </p:cNvGraphicFramePr>
          <p:nvPr/>
        </p:nvGraphicFramePr>
        <p:xfrm>
          <a:off x="1057275" y="6437313"/>
          <a:ext cx="773113" cy="268287"/>
        </p:xfrm>
        <a:graphic>
          <a:graphicData uri="http://schemas.openxmlformats.org/presentationml/2006/ole">
            <p:oleObj spid="_x0000_s332811" name="Equation" r:id="rId12" imgW="583920" imgH="203040" progId="Equation.3">
              <p:embed/>
            </p:oleObj>
          </a:graphicData>
        </a:graphic>
      </p:graphicFrame>
      <p:sp>
        <p:nvSpPr>
          <p:cNvPr id="11330" name="TextBox 91"/>
          <p:cNvSpPr txBox="1">
            <a:spLocks noChangeArrowheads="1"/>
          </p:cNvSpPr>
          <p:nvPr/>
        </p:nvSpPr>
        <p:spPr bwMode="auto">
          <a:xfrm>
            <a:off x="560388" y="6235700"/>
            <a:ext cx="1881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Magnetic dipole moment:</a:t>
            </a:r>
          </a:p>
        </p:txBody>
      </p:sp>
      <p:cxnSp>
        <p:nvCxnSpPr>
          <p:cNvPr id="11339" name="Straight Connector 105"/>
          <p:cNvCxnSpPr>
            <a:cxnSpLocks noChangeShapeType="1"/>
          </p:cNvCxnSpPr>
          <p:nvPr/>
        </p:nvCxnSpPr>
        <p:spPr bwMode="auto">
          <a:xfrm>
            <a:off x="76200" y="3721100"/>
            <a:ext cx="8991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11340" name="TextBox 75"/>
          <p:cNvSpPr txBox="1">
            <a:spLocks noChangeArrowheads="1"/>
          </p:cNvSpPr>
          <p:nvPr/>
        </p:nvSpPr>
        <p:spPr bwMode="auto">
          <a:xfrm>
            <a:off x="1223963" y="914400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</a:rPr>
              <a:t>Electric (Hertzian) Dipole</a:t>
            </a:r>
          </a:p>
        </p:txBody>
      </p:sp>
      <p:sp>
        <p:nvSpPr>
          <p:cNvPr id="11341" name="TextBox 76"/>
          <p:cNvSpPr txBox="1">
            <a:spLocks noChangeArrowheads="1"/>
          </p:cNvSpPr>
          <p:nvPr/>
        </p:nvSpPr>
        <p:spPr bwMode="auto">
          <a:xfrm>
            <a:off x="1220788" y="3976688"/>
            <a:ext cx="1252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Magnetic (Loop) Dipole</a:t>
            </a:r>
          </a:p>
        </p:txBody>
      </p:sp>
      <p:sp>
        <p:nvSpPr>
          <p:cNvPr id="11342" name="Left Brace 78"/>
          <p:cNvSpPr>
            <a:spLocks/>
          </p:cNvSpPr>
          <p:nvPr/>
        </p:nvSpPr>
        <p:spPr bwMode="auto">
          <a:xfrm>
            <a:off x="669925" y="2227263"/>
            <a:ext cx="193675" cy="606425"/>
          </a:xfrm>
          <a:prstGeom prst="leftBrace">
            <a:avLst>
              <a:gd name="adj1" fmla="val 832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43" name="TextBox 79"/>
          <p:cNvSpPr txBox="1">
            <a:spLocks noChangeArrowheads="1"/>
          </p:cNvSpPr>
          <p:nvPr/>
        </p:nvSpPr>
        <p:spPr bwMode="auto">
          <a:xfrm>
            <a:off x="360363" y="2370138"/>
            <a:ext cx="323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dl</a:t>
            </a:r>
          </a:p>
        </p:txBody>
      </p:sp>
      <p:cxnSp>
        <p:nvCxnSpPr>
          <p:cNvPr id="11344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711994" y="2532856"/>
            <a:ext cx="609600" cy="1588"/>
          </a:xfrm>
          <a:prstGeom prst="straightConnector1">
            <a:avLst/>
          </a:prstGeom>
          <a:noFill/>
          <a:ln w="76200" algn="ctr">
            <a:solidFill>
              <a:srgbClr val="0000FF"/>
            </a:solidFill>
            <a:round/>
            <a:headEnd/>
            <a:tailEnd type="triangle" w="med" len="med"/>
          </a:ln>
        </p:spPr>
      </p:cxnSp>
      <p:graphicFrame>
        <p:nvGraphicFramePr>
          <p:cNvPr id="74772" name="Object 3"/>
          <p:cNvGraphicFramePr>
            <a:graphicFrameLocks noChangeAspect="1"/>
          </p:cNvGraphicFramePr>
          <p:nvPr/>
        </p:nvGraphicFramePr>
        <p:xfrm>
          <a:off x="4069502" y="2167759"/>
          <a:ext cx="2719388" cy="1073150"/>
        </p:xfrm>
        <a:graphic>
          <a:graphicData uri="http://schemas.openxmlformats.org/presentationml/2006/ole">
            <p:oleObj spid="_x0000_s332812" name="Equation" r:id="rId13" imgW="2705040" imgH="1066680" progId="Equation.3">
              <p:embed/>
            </p:oleObj>
          </a:graphicData>
        </a:graphic>
      </p:graphicFrame>
      <p:graphicFrame>
        <p:nvGraphicFramePr>
          <p:cNvPr id="74773" name="Object 3"/>
          <p:cNvGraphicFramePr>
            <a:graphicFrameLocks noChangeAspect="1"/>
          </p:cNvGraphicFramePr>
          <p:nvPr/>
        </p:nvGraphicFramePr>
        <p:xfrm>
          <a:off x="4190946" y="4057650"/>
          <a:ext cx="2476500" cy="971550"/>
        </p:xfrm>
        <a:graphic>
          <a:graphicData uri="http://schemas.openxmlformats.org/presentationml/2006/ole">
            <p:oleObj spid="_x0000_s332813" name="Equation" r:id="rId14" imgW="2463480" imgH="965160" progId="Equation.3">
              <p:embed/>
            </p:oleObj>
          </a:graphicData>
        </a:graphic>
      </p:graphicFrame>
      <p:graphicFrame>
        <p:nvGraphicFramePr>
          <p:cNvPr id="74774" name="Object 3"/>
          <p:cNvGraphicFramePr>
            <a:graphicFrameLocks noChangeAspect="1"/>
          </p:cNvGraphicFramePr>
          <p:nvPr/>
        </p:nvGraphicFramePr>
        <p:xfrm>
          <a:off x="4056803" y="5284950"/>
          <a:ext cx="2744787" cy="1073150"/>
        </p:xfrm>
        <a:graphic>
          <a:graphicData uri="http://schemas.openxmlformats.org/presentationml/2006/ole">
            <p:oleObj spid="_x0000_s332814" name="Equation" r:id="rId15" imgW="2730240" imgH="1066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Impedances of Elemental Dipoles (cont.)</a:t>
            </a:r>
            <a:endParaRPr lang="en-US" dirty="0"/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01" y="1022376"/>
            <a:ext cx="8273290" cy="58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50379" y="3423424"/>
            <a:ext cx="21345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(CROSSTALK)</a:t>
            </a:r>
            <a:endParaRPr lang="en-U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1753" y="4055328"/>
            <a:ext cx="20220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(RADIATED EMISSIONS)</a:t>
            </a:r>
            <a:endParaRPr lang="en-U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Dipole</a:t>
            </a:r>
            <a:endParaRPr lang="en-US" dirty="0"/>
          </a:p>
        </p:txBody>
      </p:sp>
      <p:graphicFrame>
        <p:nvGraphicFramePr>
          <p:cNvPr id="36866" name="Object 10"/>
          <p:cNvGraphicFramePr>
            <a:graphicFrameLocks noChangeAspect="1"/>
          </p:cNvGraphicFramePr>
          <p:nvPr/>
        </p:nvGraphicFramePr>
        <p:xfrm>
          <a:off x="3280651" y="877122"/>
          <a:ext cx="2144713" cy="455612"/>
        </p:xfrm>
        <a:graphic>
          <a:graphicData uri="http://schemas.openxmlformats.org/presentationml/2006/ole">
            <p:oleObj spid="_x0000_s36866" name="Equation" r:id="rId3" imgW="1968480" imgH="4190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59417" y="1795080"/>
          <a:ext cx="1137836" cy="212396"/>
        </p:xfrm>
        <a:graphic>
          <a:graphicData uri="http://schemas.openxmlformats.org/presentationml/2006/ole">
            <p:oleObj spid="_x0000_s36867" name="Equation" r:id="rId4" imgW="952200" imgH="177480" progId="Equation.3">
              <p:embed/>
            </p:oleObj>
          </a:graphicData>
        </a:graphic>
      </p:graphicFrame>
      <p:graphicFrame>
        <p:nvGraphicFramePr>
          <p:cNvPr id="36868" name="Object 10"/>
          <p:cNvGraphicFramePr>
            <a:graphicFrameLocks noChangeAspect="1"/>
          </p:cNvGraphicFramePr>
          <p:nvPr/>
        </p:nvGraphicFramePr>
        <p:xfrm>
          <a:off x="3734183" y="2093916"/>
          <a:ext cx="3516312" cy="428625"/>
        </p:xfrm>
        <a:graphic>
          <a:graphicData uri="http://schemas.openxmlformats.org/presentationml/2006/ole">
            <p:oleObj spid="_x0000_s36868" name="Equation" r:id="rId5" imgW="3225600" imgH="393480" progId="Equation.3">
              <p:embed/>
            </p:oleObj>
          </a:graphicData>
        </a:graphic>
      </p:graphicFrame>
      <p:graphicFrame>
        <p:nvGraphicFramePr>
          <p:cNvPr id="36869" name="Object 10"/>
          <p:cNvGraphicFramePr>
            <a:graphicFrameLocks noChangeAspect="1"/>
          </p:cNvGraphicFramePr>
          <p:nvPr/>
        </p:nvGraphicFramePr>
        <p:xfrm>
          <a:off x="2223923" y="2552428"/>
          <a:ext cx="6313488" cy="428625"/>
        </p:xfrm>
        <a:graphic>
          <a:graphicData uri="http://schemas.openxmlformats.org/presentationml/2006/ole">
            <p:oleObj spid="_x0000_s36869" name="Equation" r:id="rId6" imgW="5790960" imgH="393480" progId="Equation.3">
              <p:embed/>
            </p:oleObj>
          </a:graphicData>
        </a:graphic>
      </p:graphicFrame>
      <p:graphicFrame>
        <p:nvGraphicFramePr>
          <p:cNvPr id="36870" name="Object 10"/>
          <p:cNvGraphicFramePr>
            <a:graphicFrameLocks noChangeAspect="1"/>
          </p:cNvGraphicFramePr>
          <p:nvPr/>
        </p:nvGraphicFramePr>
        <p:xfrm>
          <a:off x="2243029" y="3292531"/>
          <a:ext cx="3890962" cy="428625"/>
        </p:xfrm>
        <a:graphic>
          <a:graphicData uri="http://schemas.openxmlformats.org/presentationml/2006/ole">
            <p:oleObj spid="_x0000_s36870" name="Equation" r:id="rId7" imgW="3568680" imgH="393480" progId="Equation.3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199783" y="4370332"/>
          <a:ext cx="5565775" cy="428625"/>
        </p:xfrm>
        <a:graphic>
          <a:graphicData uri="http://schemas.openxmlformats.org/presentationml/2006/ole">
            <p:oleObj spid="_x0000_s36871" name="Equation" r:id="rId8" imgW="5105160" imgH="393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60398" y="3841749"/>
          <a:ext cx="2413000" cy="393700"/>
        </p:xfrm>
        <a:graphic>
          <a:graphicData uri="http://schemas.openxmlformats.org/presentationml/2006/ole">
            <p:oleObj spid="_x0000_s36872" name="Equation" r:id="rId9" imgW="2412720" imgH="393480" progId="Equation.3">
              <p:embed/>
            </p:oleObj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1056016" y="4949169"/>
          <a:ext cx="7283450" cy="595313"/>
        </p:xfrm>
        <a:graphic>
          <a:graphicData uri="http://schemas.openxmlformats.org/presentationml/2006/ole">
            <p:oleObj spid="_x0000_s36874" name="Equation" r:id="rId10" imgW="6680160" imgH="545760" progId="Equation.3">
              <p:embed/>
            </p:oleObj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1081088" y="5634038"/>
          <a:ext cx="7143750" cy="527050"/>
        </p:xfrm>
        <a:graphic>
          <a:graphicData uri="http://schemas.openxmlformats.org/presentationml/2006/ole">
            <p:oleObj spid="_x0000_s36876" name="Equation" r:id="rId11" imgW="6553080" imgH="482400" progId="Equation.3">
              <p:embed/>
            </p:oleObj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243498" y="1366344"/>
            <a:ext cx="291005" cy="1723697"/>
            <a:chOff x="402677" y="1261241"/>
            <a:chExt cx="291005" cy="1723697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548179" y="1261241"/>
              <a:ext cx="0" cy="172369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402677" y="1977587"/>
              <a:ext cx="291005" cy="291005"/>
              <a:chOff x="781050" y="2257425"/>
              <a:chExt cx="291005" cy="291005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781050" y="2257425"/>
                <a:ext cx="291005" cy="2910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810545" y="2321983"/>
                <a:ext cx="232016" cy="161887"/>
              </a:xfrm>
              <a:custGeom>
                <a:avLst/>
                <a:gdLst>
                  <a:gd name="connsiteX0" fmla="*/ 0 w 1497806"/>
                  <a:gd name="connsiteY0" fmla="*/ 355203 h 715169"/>
                  <a:gd name="connsiteX1" fmla="*/ 373856 w 1497806"/>
                  <a:gd name="connsiteY1" fmla="*/ 397 h 715169"/>
                  <a:gd name="connsiteX2" fmla="*/ 747713 w 1497806"/>
                  <a:gd name="connsiteY2" fmla="*/ 357585 h 715169"/>
                  <a:gd name="connsiteX3" fmla="*/ 1123950 w 1497806"/>
                  <a:gd name="connsiteY3" fmla="*/ 714772 h 715169"/>
                  <a:gd name="connsiteX4" fmla="*/ 1497806 w 1497806"/>
                  <a:gd name="connsiteY4" fmla="*/ 355203 h 71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7806" h="715169">
                    <a:moveTo>
                      <a:pt x="0" y="355203"/>
                    </a:moveTo>
                    <a:cubicBezTo>
                      <a:pt x="124618" y="177601"/>
                      <a:pt x="249237" y="0"/>
                      <a:pt x="373856" y="397"/>
                    </a:cubicBezTo>
                    <a:cubicBezTo>
                      <a:pt x="498475" y="794"/>
                      <a:pt x="747713" y="357585"/>
                      <a:pt x="747713" y="357585"/>
                    </a:cubicBezTo>
                    <a:cubicBezTo>
                      <a:pt x="872729" y="476648"/>
                      <a:pt x="998935" y="715169"/>
                      <a:pt x="1123950" y="714772"/>
                    </a:cubicBezTo>
                    <a:cubicBezTo>
                      <a:pt x="1248966" y="714375"/>
                      <a:pt x="1373386" y="534789"/>
                      <a:pt x="1497806" y="35520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 bwMode="auto">
          <a:xfrm flipH="1">
            <a:off x="543909" y="2238703"/>
            <a:ext cx="6227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43909" y="1371601"/>
            <a:ext cx="7882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543909" y="3079531"/>
            <a:ext cx="7882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9526" y="1376855"/>
            <a:ext cx="0" cy="861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59526" y="2233448"/>
            <a:ext cx="0" cy="861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19904" y="1681655"/>
            <a:ext cx="2792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9904" y="2548758"/>
            <a:ext cx="2792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</a:t>
            </a:r>
            <a:endParaRPr lang="en-US" sz="1200" i="1" dirty="0"/>
          </a:p>
        </p:txBody>
      </p:sp>
      <p:sp>
        <p:nvSpPr>
          <p:cNvPr id="45" name="Freeform 44"/>
          <p:cNvSpPr/>
          <p:nvPr/>
        </p:nvSpPr>
        <p:spPr bwMode="auto">
          <a:xfrm>
            <a:off x="856593" y="1397876"/>
            <a:ext cx="493985" cy="830317"/>
          </a:xfrm>
          <a:custGeom>
            <a:avLst/>
            <a:gdLst>
              <a:gd name="connsiteX0" fmla="*/ 341586 w 341586"/>
              <a:gd name="connsiteY0" fmla="*/ 0 h 830317"/>
              <a:gd name="connsiteX1" fmla="*/ 36786 w 341586"/>
              <a:gd name="connsiteY1" fmla="*/ 441434 h 830317"/>
              <a:gd name="connsiteX2" fmla="*/ 120869 w 341586"/>
              <a:gd name="connsiteY2" fmla="*/ 830317 h 8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86" h="830317">
                <a:moveTo>
                  <a:pt x="341586" y="0"/>
                </a:moveTo>
                <a:cubicBezTo>
                  <a:pt x="207579" y="151524"/>
                  <a:pt x="73572" y="303048"/>
                  <a:pt x="36786" y="441434"/>
                </a:cubicBezTo>
                <a:cubicBezTo>
                  <a:pt x="0" y="579820"/>
                  <a:pt x="60434" y="705068"/>
                  <a:pt x="120869" y="830317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 flipV="1">
            <a:off x="856593" y="2254469"/>
            <a:ext cx="493985" cy="830317"/>
          </a:xfrm>
          <a:custGeom>
            <a:avLst/>
            <a:gdLst>
              <a:gd name="connsiteX0" fmla="*/ 341586 w 341586"/>
              <a:gd name="connsiteY0" fmla="*/ 0 h 830317"/>
              <a:gd name="connsiteX1" fmla="*/ 36786 w 341586"/>
              <a:gd name="connsiteY1" fmla="*/ 441434 h 830317"/>
              <a:gd name="connsiteX2" fmla="*/ 120869 w 341586"/>
              <a:gd name="connsiteY2" fmla="*/ 830317 h 8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86" h="830317">
                <a:moveTo>
                  <a:pt x="341586" y="0"/>
                </a:moveTo>
                <a:cubicBezTo>
                  <a:pt x="207579" y="151524"/>
                  <a:pt x="73572" y="303048"/>
                  <a:pt x="36786" y="441434"/>
                </a:cubicBezTo>
                <a:cubicBezTo>
                  <a:pt x="0" y="579820"/>
                  <a:pt x="60434" y="705068"/>
                  <a:pt x="120869" y="830317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 bwMode="auto">
          <a:xfrm flipV="1">
            <a:off x="1397876" y="966952"/>
            <a:ext cx="0" cy="346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1156138" y="987973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z</a:t>
            </a:r>
            <a:endParaRPr lang="en-US" sz="1000" i="1" dirty="0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1278642" y="1818286"/>
            <a:ext cx="2207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278642" y="1928645"/>
            <a:ext cx="2207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982719" y="1728953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dz</a:t>
            </a:r>
            <a:endParaRPr lang="en-US" sz="1200" i="1" dirty="0"/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903890" y="2564524"/>
            <a:ext cx="4519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977463" y="2322790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 flipV="1">
            <a:off x="1513493" y="1229711"/>
            <a:ext cx="893380" cy="893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1413646" y="972207"/>
            <a:ext cx="893380" cy="893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965435" y="156604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  <a:cs typeface="Times New Roman" pitchFamily="18" charset="0"/>
              </a:rPr>
              <a:t>R</a:t>
            </a:r>
            <a:endParaRPr lang="en-US" sz="1200" i="1" dirty="0">
              <a:latin typeface="+mn-lt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39462" y="112986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  <a:cs typeface="Times New Roman" pitchFamily="18" charset="0"/>
              </a:rPr>
              <a:t>R’</a:t>
            </a:r>
            <a:endParaRPr lang="en-US" sz="1200" i="1" dirty="0">
              <a:latin typeface="+mn-lt"/>
              <a:cs typeface="Times New Roman" pitchFamily="18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1408386" y="1513490"/>
            <a:ext cx="252248" cy="115613"/>
          </a:xfrm>
          <a:custGeom>
            <a:avLst/>
            <a:gdLst>
              <a:gd name="connsiteX0" fmla="*/ 0 w 252248"/>
              <a:gd name="connsiteY0" fmla="*/ 0 h 115613"/>
              <a:gd name="connsiteX1" fmla="*/ 147145 w 252248"/>
              <a:gd name="connsiteY1" fmla="*/ 21020 h 115613"/>
              <a:gd name="connsiteX2" fmla="*/ 252248 w 252248"/>
              <a:gd name="connsiteY2" fmla="*/ 115613 h 11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248" h="115613">
                <a:moveTo>
                  <a:pt x="0" y="0"/>
                </a:moveTo>
                <a:cubicBezTo>
                  <a:pt x="52552" y="875"/>
                  <a:pt x="105104" y="1751"/>
                  <a:pt x="147145" y="21020"/>
                </a:cubicBezTo>
                <a:cubicBezTo>
                  <a:pt x="189186" y="40289"/>
                  <a:pt x="220717" y="77951"/>
                  <a:pt x="252248" y="11561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439917" y="1313793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i="1" dirty="0" smtClean="0"/>
              <a:t>θ</a:t>
            </a:r>
            <a:endParaRPr lang="en-US" sz="1200" i="1" dirty="0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3625480" y="1452563"/>
          <a:ext cx="1549400" cy="280987"/>
        </p:xfrm>
        <a:graphic>
          <a:graphicData uri="http://schemas.openxmlformats.org/presentationml/2006/ole">
            <p:oleObj spid="_x0000_s36877" name="Equation" r:id="rId12" imgW="1396800" imgH="253800" progId="Equation.3">
              <p:embed/>
            </p:oleObj>
          </a:graphicData>
        </a:graphic>
      </p:graphicFrame>
      <p:sp>
        <p:nvSpPr>
          <p:cNvPr id="74" name="Left Brace 73"/>
          <p:cNvSpPr/>
          <p:nvPr/>
        </p:nvSpPr>
        <p:spPr bwMode="auto">
          <a:xfrm rot="16200000">
            <a:off x="7189079" y="1944413"/>
            <a:ext cx="115612" cy="2028498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875282" y="3005959"/>
            <a:ext cx="27318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= 0 with symmetrical integration limits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53710" y="390984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But: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57848" y="6358759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CONTINUED…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Dipole (cont.)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048641" y="856921"/>
          <a:ext cx="5013325" cy="527050"/>
        </p:xfrm>
        <a:graphic>
          <a:graphicData uri="http://schemas.openxmlformats.org/presentationml/2006/ole">
            <p:oleObj spid="_x0000_s37890" name="Equation" r:id="rId3" imgW="4597200" imgH="48240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030413" y="1471337"/>
          <a:ext cx="4278312" cy="527050"/>
        </p:xfrm>
        <a:graphic>
          <a:graphicData uri="http://schemas.openxmlformats.org/presentationml/2006/ole">
            <p:oleObj spid="_x0000_s37891" name="Equation" r:id="rId4" imgW="3924000" imgH="48240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052419" y="2113564"/>
          <a:ext cx="3046412" cy="471488"/>
        </p:xfrm>
        <a:graphic>
          <a:graphicData uri="http://schemas.openxmlformats.org/presentationml/2006/ole">
            <p:oleObj spid="_x0000_s37892" name="Equation" r:id="rId5" imgW="2793960" imgH="43164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004301" y="3106792"/>
          <a:ext cx="2128028" cy="550808"/>
        </p:xfrm>
        <a:graphic>
          <a:graphicData uri="http://schemas.openxmlformats.org/presentationml/2006/ole">
            <p:oleObj spid="_x0000_s37893" name="Equation" r:id="rId6" imgW="1523880" imgH="39348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348170" y="4835580"/>
          <a:ext cx="4447661" cy="900202"/>
        </p:xfrm>
        <a:graphic>
          <a:graphicData uri="http://schemas.openxmlformats.org/presentationml/2006/ole">
            <p:oleObj spid="_x0000_s37894" name="Equation" r:id="rId7" imgW="1942920" imgH="393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24454" y="2757651"/>
          <a:ext cx="822656" cy="290349"/>
        </p:xfrm>
        <a:graphic>
          <a:graphicData uri="http://schemas.openxmlformats.org/presentationml/2006/ole">
            <p:oleObj spid="_x0000_s37895" name="Equation" r:id="rId8" imgW="64764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994832" y="3774803"/>
          <a:ext cx="2357904" cy="555459"/>
        </p:xfrm>
        <a:graphic>
          <a:graphicData uri="http://schemas.openxmlformats.org/presentationml/2006/ole">
            <p:oleObj spid="_x0000_s37896" name="Equation" r:id="rId9" imgW="1841400" imgH="4316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71362" y="4504681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Pattern Function: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Intentional and Unintentional Antennas</a:t>
            </a:r>
          </a:p>
          <a:p>
            <a:r>
              <a:rPr lang="en-US" dirty="0" smtClean="0"/>
              <a:t>Transmission Line Model Review</a:t>
            </a:r>
          </a:p>
          <a:p>
            <a:r>
              <a:rPr lang="en-US" dirty="0" smtClean="0"/>
              <a:t>From Transmission Lines to Dipoles</a:t>
            </a:r>
          </a:p>
          <a:p>
            <a:r>
              <a:rPr lang="en-US" dirty="0" smtClean="0"/>
              <a:t>Elemental Dipoles</a:t>
            </a:r>
          </a:p>
          <a:p>
            <a:r>
              <a:rPr lang="en-US" dirty="0" smtClean="0"/>
              <a:t>Linear Dipole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</a:t>
            </a:r>
            <a:r>
              <a:rPr lang="el-GR" dirty="0" smtClean="0"/>
              <a:t>θ</a:t>
            </a:r>
            <a:r>
              <a:rPr lang="en-US" dirty="0" smtClean="0"/>
              <a:t>), 2h = 0.1</a:t>
            </a:r>
            <a:r>
              <a:rPr lang="el-GR" dirty="0" smtClean="0"/>
              <a:t>λ</a:t>
            </a:r>
            <a:r>
              <a:rPr lang="en-US" dirty="0" smtClean="0"/>
              <a:t> – 0.5</a:t>
            </a:r>
            <a:r>
              <a:rPr lang="el-GR" dirty="0" smtClean="0"/>
              <a:t>λ</a:t>
            </a:r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68350"/>
            <a:ext cx="71437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Dipole (cont.)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607333" y="922338"/>
          <a:ext cx="1981200" cy="458787"/>
        </p:xfrm>
        <a:graphic>
          <a:graphicData uri="http://schemas.openxmlformats.org/presentationml/2006/ole">
            <p:oleObj spid="_x0000_s38914" name="Equation" r:id="rId3" imgW="1815840" imgH="41904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637332" y="1529200"/>
          <a:ext cx="2241432" cy="404703"/>
        </p:xfrm>
        <a:graphic>
          <a:graphicData uri="http://schemas.openxmlformats.org/presentationml/2006/ole">
            <p:oleObj spid="_x0000_s38915" name="Equation" r:id="rId4" imgW="1828800" imgH="33012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649264" y="2060192"/>
          <a:ext cx="1988447" cy="388719"/>
        </p:xfrm>
        <a:graphic>
          <a:graphicData uri="http://schemas.openxmlformats.org/presentationml/2006/ole">
            <p:oleObj spid="_x0000_s38916" name="Equation" r:id="rId5" imgW="1688760" imgH="33012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637220" y="2623973"/>
          <a:ext cx="3157481" cy="518620"/>
        </p:xfrm>
        <a:graphic>
          <a:graphicData uri="http://schemas.openxmlformats.org/presentationml/2006/ole">
            <p:oleObj spid="_x0000_s38917" name="Equation" r:id="rId6" imgW="2628720" imgH="43164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694917" y="4122354"/>
          <a:ext cx="1413280" cy="323522"/>
        </p:xfrm>
        <a:graphic>
          <a:graphicData uri="http://schemas.openxmlformats.org/presentationml/2006/ole">
            <p:oleObj spid="_x0000_s38918" name="Equation" r:id="rId7" imgW="1054080" imgH="241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779384" y="4547421"/>
          <a:ext cx="1144892" cy="339890"/>
        </p:xfrm>
        <a:graphic>
          <a:graphicData uri="http://schemas.openxmlformats.org/presentationml/2006/ole">
            <p:oleObj spid="_x0000_s38919" name="Equation" r:id="rId8" imgW="812520" imgH="2412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812776" y="4939204"/>
          <a:ext cx="1043448" cy="557705"/>
        </p:xfrm>
        <a:graphic>
          <a:graphicData uri="http://schemas.openxmlformats.org/presentationml/2006/ole">
            <p:oleObj spid="_x0000_s38920" name="Equation" r:id="rId9" imgW="73656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96559" y="5602013"/>
          <a:ext cx="1334961" cy="367862"/>
        </p:xfrm>
        <a:graphic>
          <a:graphicData uri="http://schemas.openxmlformats.org/presentationml/2006/ole">
            <p:oleObj spid="_x0000_s38921" name="Equation" r:id="rId10" imgW="723600" imgH="215640" progId="Equation.3">
              <p:embed/>
            </p:oleObj>
          </a:graphicData>
        </a:graphic>
      </p:graphicFrame>
      <p:sp>
        <p:nvSpPr>
          <p:cNvPr id="11" name="Left Brace 10"/>
          <p:cNvSpPr/>
          <p:nvPr/>
        </p:nvSpPr>
        <p:spPr bwMode="auto">
          <a:xfrm rot="16200000">
            <a:off x="4503688" y="2023241"/>
            <a:ext cx="136632" cy="2396357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05047" y="3289739"/>
            <a:ext cx="167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Evaluated numerically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7379" y="3668111"/>
            <a:ext cx="360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For half-wave dipole, </a:t>
            </a:r>
            <a:r>
              <a:rPr lang="en-US" sz="1400" i="1" dirty="0" smtClean="0">
                <a:solidFill>
                  <a:srgbClr val="FF0000"/>
                </a:solidFill>
              </a:rPr>
              <a:t>2h = </a:t>
            </a:r>
            <a:r>
              <a:rPr lang="el-GR" sz="1400" i="1" dirty="0" smtClean="0">
                <a:solidFill>
                  <a:srgbClr val="FF0000"/>
                </a:solidFill>
              </a:rPr>
              <a:t>λ</a:t>
            </a:r>
            <a:r>
              <a:rPr lang="en-US" sz="1400" i="1" dirty="0" smtClean="0">
                <a:solidFill>
                  <a:srgbClr val="FF0000"/>
                </a:solidFill>
              </a:rPr>
              <a:t>/2, </a:t>
            </a:r>
            <a:r>
              <a:rPr lang="el-GR" sz="1400" i="1" dirty="0" smtClean="0">
                <a:solidFill>
                  <a:srgbClr val="FF0000"/>
                </a:solidFill>
              </a:rPr>
              <a:t>β</a:t>
            </a:r>
            <a:r>
              <a:rPr lang="en-US" sz="1400" i="1" baseline="-25000" dirty="0" err="1" smtClean="0">
                <a:solidFill>
                  <a:srgbClr val="FF0000"/>
                </a:solidFill>
              </a:rPr>
              <a:t>0</a:t>
            </a:r>
            <a:r>
              <a:rPr lang="en-US" sz="1400" i="1" dirty="0" err="1" smtClean="0">
                <a:solidFill>
                  <a:srgbClr val="FF0000"/>
                </a:solidFill>
              </a:rPr>
              <a:t>h</a:t>
            </a:r>
            <a:r>
              <a:rPr lang="en-US" sz="1400" i="1" dirty="0" smtClean="0">
                <a:solidFill>
                  <a:srgbClr val="FF0000"/>
                </a:solidFill>
              </a:rPr>
              <a:t> = </a:t>
            </a:r>
            <a:r>
              <a:rPr lang="el-GR" sz="1400" i="1" dirty="0" smtClean="0">
                <a:solidFill>
                  <a:srgbClr val="FF0000"/>
                </a:solidFill>
              </a:rPr>
              <a:t>π</a:t>
            </a:r>
            <a:r>
              <a:rPr lang="en-US" sz="1400" i="1" dirty="0" smtClean="0">
                <a:solidFill>
                  <a:srgbClr val="FF0000"/>
                </a:solidFill>
              </a:rPr>
              <a:t>/2: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Arrow Connector 71"/>
          <p:cNvCxnSpPr/>
          <p:nvPr/>
        </p:nvCxnSpPr>
        <p:spPr bwMode="auto">
          <a:xfrm flipV="1">
            <a:off x="1057456" y="1647434"/>
            <a:ext cx="0" cy="21310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Half-Wave Dipole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908152" y="1615263"/>
            <a:ext cx="0" cy="43452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3" name="Group 35"/>
          <p:cNvGrpSpPr/>
          <p:nvPr/>
        </p:nvGrpSpPr>
        <p:grpSpPr>
          <a:xfrm>
            <a:off x="1324828" y="3603211"/>
            <a:ext cx="740979" cy="369332"/>
            <a:chOff x="1332372" y="3206591"/>
            <a:chExt cx="740979" cy="369332"/>
          </a:xfrm>
        </p:grpSpPr>
        <p:grpSp>
          <p:nvGrpSpPr>
            <p:cNvPr id="4" name="Group 12"/>
            <p:cNvGrpSpPr/>
            <p:nvPr/>
          </p:nvGrpSpPr>
          <p:grpSpPr>
            <a:xfrm>
              <a:off x="1758041" y="3239236"/>
              <a:ext cx="315310" cy="315310"/>
              <a:chOff x="1587062" y="2039006"/>
              <a:chExt cx="315310" cy="315310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587062" y="2039006"/>
                <a:ext cx="315310" cy="31531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1636987" y="2082217"/>
                <a:ext cx="215460" cy="228889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332372" y="320659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2"/>
          <p:cNvGrpSpPr/>
          <p:nvPr/>
        </p:nvGrpSpPr>
        <p:grpSpPr>
          <a:xfrm>
            <a:off x="3151962" y="4400645"/>
            <a:ext cx="579549" cy="925132"/>
            <a:chOff x="4629860" y="1457888"/>
            <a:chExt cx="579549" cy="92513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8" name="Freeform 57"/>
          <p:cNvSpPr/>
          <p:nvPr/>
        </p:nvSpPr>
        <p:spPr bwMode="auto">
          <a:xfrm>
            <a:off x="1945615" y="1673785"/>
            <a:ext cx="1477671" cy="739443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 bwMode="auto">
          <a:xfrm flipV="1">
            <a:off x="1966342" y="5331993"/>
            <a:ext cx="1477671" cy="576072"/>
          </a:xfrm>
          <a:custGeom>
            <a:avLst/>
            <a:gdLst>
              <a:gd name="connsiteX0" fmla="*/ 0 w 1477671"/>
              <a:gd name="connsiteY0" fmla="*/ 0 h 1638605"/>
              <a:gd name="connsiteX1" fmla="*/ 899770 w 1477671"/>
              <a:gd name="connsiteY1" fmla="*/ 468173 h 1638605"/>
              <a:gd name="connsiteX2" fmla="*/ 1338682 w 1477671"/>
              <a:gd name="connsiteY2" fmla="*/ 1024128 h 1638605"/>
              <a:gd name="connsiteX3" fmla="*/ 1477671 w 1477671"/>
              <a:gd name="connsiteY3" fmla="*/ 1638605 h 163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671" h="1638605">
                <a:moveTo>
                  <a:pt x="0" y="0"/>
                </a:moveTo>
                <a:cubicBezTo>
                  <a:pt x="338328" y="148742"/>
                  <a:pt x="676656" y="297485"/>
                  <a:pt x="899770" y="468173"/>
                </a:cubicBezTo>
                <a:cubicBezTo>
                  <a:pt x="1122884" y="638861"/>
                  <a:pt x="1242365" y="829056"/>
                  <a:pt x="1338682" y="1024128"/>
                </a:cubicBezTo>
                <a:cubicBezTo>
                  <a:pt x="1434999" y="1219200"/>
                  <a:pt x="1456335" y="1428902"/>
                  <a:pt x="1477671" y="1638605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 rot="5400000">
            <a:off x="3068452" y="2710973"/>
            <a:ext cx="684727" cy="171182"/>
            <a:chOff x="2895600" y="2743200"/>
            <a:chExt cx="1524000" cy="38100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81" name="Arc 8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Arc 8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79" name="Arc 7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Arc 7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77" name="Arc 7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75" name="Arc 74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Arc 75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1" name="Group 77"/>
          <p:cNvGrpSpPr>
            <a:grpSpLocks/>
          </p:cNvGrpSpPr>
          <p:nvPr/>
        </p:nvGrpSpPr>
        <p:grpSpPr bwMode="auto">
          <a:xfrm rot="5400000">
            <a:off x="3174484" y="3674114"/>
            <a:ext cx="480335" cy="227527"/>
            <a:chOff x="1066800" y="2438400"/>
            <a:chExt cx="1447800" cy="685800"/>
          </a:xfrm>
        </p:grpSpPr>
        <p:cxnSp>
          <p:nvCxnSpPr>
            <p:cNvPr id="87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8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9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0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1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2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3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95" name="Straight Connector 94"/>
          <p:cNvCxnSpPr/>
          <p:nvPr/>
        </p:nvCxnSpPr>
        <p:spPr bwMode="auto">
          <a:xfrm>
            <a:off x="3409862" y="3152065"/>
            <a:ext cx="0" cy="3950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3431809" y="4037204"/>
            <a:ext cx="0" cy="3877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534221" y="261074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39520" y="465239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43038" y="3360145"/>
            <a:ext cx="1087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2575" y="2543697"/>
            <a:ext cx="7697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785404" y="3801186"/>
            <a:ext cx="5441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85404" y="1641137"/>
            <a:ext cx="998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1058716" y="3817560"/>
            <a:ext cx="0" cy="21310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673835" y="4713823"/>
            <a:ext cx="7697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786664" y="5971312"/>
            <a:ext cx="10119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graphicFrame>
        <p:nvGraphicFramePr>
          <p:cNvPr id="307208" name="Object 8"/>
          <p:cNvGraphicFramePr>
            <a:graphicFrameLocks noChangeAspect="1"/>
          </p:cNvGraphicFramePr>
          <p:nvPr/>
        </p:nvGraphicFramePr>
        <p:xfrm>
          <a:off x="5054448" y="2279827"/>
          <a:ext cx="1706562" cy="617537"/>
        </p:xfrm>
        <a:graphic>
          <a:graphicData uri="http://schemas.openxmlformats.org/presentationml/2006/ole">
            <p:oleObj spid="_x0000_s307208" name="Equation" r:id="rId4" imgW="596880" imgH="215640" progId="Equation.3">
              <p:embed/>
            </p:oleObj>
          </a:graphicData>
        </a:graphic>
      </p:graphicFrame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5051814" y="4921409"/>
          <a:ext cx="1931317" cy="980877"/>
        </p:xfrm>
        <a:graphic>
          <a:graphicData uri="http://schemas.openxmlformats.org/presentationml/2006/ole">
            <p:oleObj spid="_x0000_s307209" name="Equation" r:id="rId5" imgW="774360" imgH="393480" progId="Equation.3">
              <p:embed/>
            </p:oleObj>
          </a:graphicData>
        </a:graphic>
      </p:graphicFrame>
      <p:grpSp>
        <p:nvGrpSpPr>
          <p:cNvPr id="102" name="Group 70"/>
          <p:cNvGrpSpPr>
            <a:grpSpLocks/>
          </p:cNvGrpSpPr>
          <p:nvPr/>
        </p:nvGrpSpPr>
        <p:grpSpPr bwMode="auto">
          <a:xfrm>
            <a:off x="4675793" y="3443382"/>
            <a:ext cx="312737" cy="304800"/>
            <a:chOff x="2112335" y="3012558"/>
            <a:chExt cx="312922" cy="304604"/>
          </a:xfrm>
        </p:grpSpPr>
        <p:sp>
          <p:nvSpPr>
            <p:cNvPr id="103" name="TextBox 61"/>
            <p:cNvSpPr txBox="1">
              <a:spLocks noChangeArrowheads="1"/>
            </p:cNvSpPr>
            <p:nvPr/>
          </p:nvSpPr>
          <p:spPr bwMode="auto">
            <a:xfrm>
              <a:off x="2112335" y="3012558"/>
              <a:ext cx="312922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104" name="Straight Arrow Connector 66"/>
            <p:cNvCxnSpPr>
              <a:cxnSpLocks noChangeShapeType="1"/>
            </p:cNvCxnSpPr>
            <p:nvPr/>
          </p:nvCxnSpPr>
          <p:spPr bwMode="auto">
            <a:xfrm>
              <a:off x="2218660" y="3042500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5" name="Group 69"/>
          <p:cNvGrpSpPr>
            <a:grpSpLocks/>
          </p:cNvGrpSpPr>
          <p:nvPr/>
        </p:nvGrpSpPr>
        <p:grpSpPr bwMode="auto">
          <a:xfrm>
            <a:off x="5153630" y="4213320"/>
            <a:ext cx="303213" cy="304800"/>
            <a:chOff x="2690037" y="3320902"/>
            <a:chExt cx="303304" cy="304604"/>
          </a:xfrm>
        </p:grpSpPr>
        <p:sp>
          <p:nvSpPr>
            <p:cNvPr id="106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107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sp>
        <p:nvSpPr>
          <p:cNvPr id="108" name="Curved Left Arrow 45"/>
          <p:cNvSpPr>
            <a:spLocks noChangeArrowheads="1"/>
          </p:cNvSpPr>
          <p:nvPr/>
        </p:nvSpPr>
        <p:spPr bwMode="auto">
          <a:xfrm flipV="1">
            <a:off x="4753580" y="3691032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09" name="Circular Arrow 108"/>
          <p:cNvSpPr/>
          <p:nvPr/>
        </p:nvSpPr>
        <p:spPr bwMode="auto">
          <a:xfrm rot="5400000">
            <a:off x="4740880" y="3443382"/>
            <a:ext cx="760413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Curved Left Arrow 48"/>
          <p:cNvSpPr>
            <a:spLocks noChangeArrowheads="1"/>
          </p:cNvSpPr>
          <p:nvPr/>
        </p:nvSpPr>
        <p:spPr bwMode="auto">
          <a:xfrm flipV="1">
            <a:off x="5566380" y="3691032"/>
            <a:ext cx="433388" cy="347663"/>
          </a:xfrm>
          <a:prstGeom prst="curvedLeftArrow">
            <a:avLst>
              <a:gd name="adj1" fmla="val 25000"/>
              <a:gd name="adj2" fmla="val 50000"/>
              <a:gd name="adj3" fmla="val 250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1" name="Circular Arrow 110"/>
          <p:cNvSpPr/>
          <p:nvPr/>
        </p:nvSpPr>
        <p:spPr bwMode="auto">
          <a:xfrm rot="5400000">
            <a:off x="5554473" y="3442589"/>
            <a:ext cx="760413" cy="844550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Curved Left Arrow 50"/>
          <p:cNvSpPr>
            <a:spLocks noChangeArrowheads="1"/>
          </p:cNvSpPr>
          <p:nvPr/>
        </p:nvSpPr>
        <p:spPr bwMode="auto">
          <a:xfrm flipV="1">
            <a:off x="6380768" y="3691032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3" name="Circular Arrow 112"/>
          <p:cNvSpPr/>
          <p:nvPr/>
        </p:nvSpPr>
        <p:spPr bwMode="auto">
          <a:xfrm rot="5400000">
            <a:off x="6368067" y="3443383"/>
            <a:ext cx="760413" cy="842962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170557" y="980701"/>
            <a:ext cx="449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POWER TRANSMITTED WHEN 2h =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rallelogram 53"/>
          <p:cNvSpPr/>
          <p:nvPr/>
        </p:nvSpPr>
        <p:spPr bwMode="auto">
          <a:xfrm>
            <a:off x="188927" y="3461116"/>
            <a:ext cx="4216818" cy="793489"/>
          </a:xfrm>
          <a:prstGeom prst="parallelogram">
            <a:avLst>
              <a:gd name="adj" fmla="val 149094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1057456" y="1647435"/>
            <a:ext cx="0" cy="22897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Quarter-Wave Monopole</a:t>
            </a:r>
            <a:endParaRPr lang="en-US" dirty="0"/>
          </a:p>
        </p:txBody>
      </p:sp>
      <p:cxnSp>
        <p:nvCxnSpPr>
          <p:cNvPr id="47" name="Straight Connector 46"/>
          <p:cNvCxnSpPr>
            <a:endCxn id="66" idx="4"/>
          </p:cNvCxnSpPr>
          <p:nvPr/>
        </p:nvCxnSpPr>
        <p:spPr bwMode="auto">
          <a:xfrm>
            <a:off x="1908152" y="1615263"/>
            <a:ext cx="0" cy="233590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3" name="Group 35"/>
          <p:cNvGrpSpPr/>
          <p:nvPr/>
        </p:nvGrpSpPr>
        <p:grpSpPr>
          <a:xfrm>
            <a:off x="1324828" y="3603211"/>
            <a:ext cx="740979" cy="369332"/>
            <a:chOff x="1332372" y="3206591"/>
            <a:chExt cx="740979" cy="369332"/>
          </a:xfrm>
        </p:grpSpPr>
        <p:grpSp>
          <p:nvGrpSpPr>
            <p:cNvPr id="4" name="Group 12"/>
            <p:cNvGrpSpPr/>
            <p:nvPr/>
          </p:nvGrpSpPr>
          <p:grpSpPr>
            <a:xfrm>
              <a:off x="1758041" y="3239236"/>
              <a:ext cx="315310" cy="315310"/>
              <a:chOff x="1587062" y="2039006"/>
              <a:chExt cx="315310" cy="315310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587062" y="2039006"/>
                <a:ext cx="315310" cy="31531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1636987" y="2082217"/>
                <a:ext cx="215460" cy="228889"/>
              </a:xfrm>
              <a:custGeom>
                <a:avLst/>
                <a:gdLst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  <a:gd name="connsiteX0" fmla="*/ 0 w 1719263"/>
                  <a:gd name="connsiteY0" fmla="*/ 911224 h 1826418"/>
                  <a:gd name="connsiteX1" fmla="*/ 428625 w 1719263"/>
                  <a:gd name="connsiteY1" fmla="*/ 1587 h 1826418"/>
                  <a:gd name="connsiteX2" fmla="*/ 857250 w 1719263"/>
                  <a:gd name="connsiteY2" fmla="*/ 920749 h 1826418"/>
                  <a:gd name="connsiteX3" fmla="*/ 1285875 w 1719263"/>
                  <a:gd name="connsiteY3" fmla="*/ 1825624 h 1826418"/>
                  <a:gd name="connsiteX4" fmla="*/ 1719263 w 1719263"/>
                  <a:gd name="connsiteY4" fmla="*/ 915987 h 18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63" h="1826418">
                    <a:moveTo>
                      <a:pt x="0" y="911224"/>
                    </a:moveTo>
                    <a:cubicBezTo>
                      <a:pt x="142875" y="455612"/>
                      <a:pt x="285750" y="0"/>
                      <a:pt x="428625" y="1587"/>
                    </a:cubicBezTo>
                    <a:cubicBezTo>
                      <a:pt x="571500" y="3174"/>
                      <a:pt x="757238" y="616743"/>
                      <a:pt x="857250" y="920749"/>
                    </a:cubicBezTo>
                    <a:cubicBezTo>
                      <a:pt x="981075" y="1234280"/>
                      <a:pt x="1142206" y="1826418"/>
                      <a:pt x="1285875" y="1825624"/>
                    </a:cubicBezTo>
                    <a:cubicBezTo>
                      <a:pt x="1429544" y="1824830"/>
                      <a:pt x="1574403" y="1370408"/>
                      <a:pt x="1719263" y="915987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332372" y="320659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800" i="1" baseline="-250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18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2"/>
          <p:cNvGrpSpPr/>
          <p:nvPr/>
        </p:nvGrpSpPr>
        <p:grpSpPr>
          <a:xfrm>
            <a:off x="3273183" y="3095607"/>
            <a:ext cx="256117" cy="437365"/>
            <a:chOff x="4629860" y="1457888"/>
            <a:chExt cx="579549" cy="92513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6" name="Group 99"/>
          <p:cNvGrpSpPr>
            <a:grpSpLocks/>
          </p:cNvGrpSpPr>
          <p:nvPr/>
        </p:nvGrpSpPr>
        <p:grpSpPr bwMode="auto">
          <a:xfrm rot="960000">
            <a:off x="2429358" y="1771933"/>
            <a:ext cx="498589" cy="118925"/>
            <a:chOff x="2895600" y="2743200"/>
            <a:chExt cx="1524000" cy="38100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81" name="Arc 8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Arc 8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79" name="Arc 7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Arc 7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77" name="Arc 7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75" name="Arc 74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Arc 75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1" name="Group 77"/>
          <p:cNvGrpSpPr>
            <a:grpSpLocks/>
          </p:cNvGrpSpPr>
          <p:nvPr/>
        </p:nvGrpSpPr>
        <p:grpSpPr bwMode="auto">
          <a:xfrm rot="5400000">
            <a:off x="3144256" y="2374307"/>
            <a:ext cx="480335" cy="227527"/>
            <a:chOff x="1066800" y="2438400"/>
            <a:chExt cx="1447800" cy="685800"/>
          </a:xfrm>
        </p:grpSpPr>
        <p:cxnSp>
          <p:nvCxnSpPr>
            <p:cNvPr id="87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8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9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0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1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2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3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95" name="Straight Connector 94"/>
          <p:cNvCxnSpPr/>
          <p:nvPr/>
        </p:nvCxnSpPr>
        <p:spPr bwMode="auto">
          <a:xfrm>
            <a:off x="3379634" y="2100854"/>
            <a:ext cx="0" cy="1464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3401581" y="2737397"/>
            <a:ext cx="0" cy="1267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2718063" y="143940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58152" y="312587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12810" y="2060338"/>
            <a:ext cx="1087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Radiation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Resistance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2575" y="2543697"/>
            <a:ext cx="76976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785404" y="1641137"/>
            <a:ext cx="998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graphicFrame>
        <p:nvGraphicFramePr>
          <p:cNvPr id="307208" name="Object 8"/>
          <p:cNvGraphicFramePr>
            <a:graphicFrameLocks noChangeAspect="1"/>
          </p:cNvGraphicFramePr>
          <p:nvPr/>
        </p:nvGraphicFramePr>
        <p:xfrm>
          <a:off x="5003747" y="3541314"/>
          <a:ext cx="2033588" cy="617537"/>
        </p:xfrm>
        <a:graphic>
          <a:graphicData uri="http://schemas.openxmlformats.org/presentationml/2006/ole">
            <p:oleObj spid="_x0000_s309250" name="Equation" r:id="rId4" imgW="711000" imgH="215640" progId="Equation.3">
              <p:embed/>
            </p:oleObj>
          </a:graphicData>
        </a:graphic>
      </p:graphicFrame>
      <p:graphicFrame>
        <p:nvGraphicFramePr>
          <p:cNvPr id="307209" name="Object 9"/>
          <p:cNvGraphicFramePr>
            <a:graphicFrameLocks noChangeAspect="1"/>
          </p:cNvGraphicFramePr>
          <p:nvPr/>
        </p:nvGraphicFramePr>
        <p:xfrm>
          <a:off x="5014029" y="4294174"/>
          <a:ext cx="1931317" cy="980877"/>
        </p:xfrm>
        <a:graphic>
          <a:graphicData uri="http://schemas.openxmlformats.org/presentationml/2006/ole">
            <p:oleObj spid="_x0000_s309251" name="Equation" r:id="rId5" imgW="774360" imgH="393480" progId="Equation.3">
              <p:embed/>
            </p:oleObj>
          </a:graphicData>
        </a:graphic>
      </p:graphicFrame>
      <p:cxnSp>
        <p:nvCxnSpPr>
          <p:cNvPr id="64" name="Straight Connector 63"/>
          <p:cNvCxnSpPr>
            <a:stCxn id="66" idx="4"/>
          </p:cNvCxnSpPr>
          <p:nvPr/>
        </p:nvCxnSpPr>
        <p:spPr bwMode="auto">
          <a:xfrm>
            <a:off x="1908152" y="3951166"/>
            <a:ext cx="3775" cy="69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9" name="Straight Connector 68"/>
          <p:cNvCxnSpPr>
            <a:endCxn id="82" idx="2"/>
          </p:cNvCxnSpPr>
          <p:nvPr/>
        </p:nvCxnSpPr>
        <p:spPr bwMode="auto">
          <a:xfrm>
            <a:off x="1942155" y="1624760"/>
            <a:ext cx="496860" cy="1379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71" name="Straight Connector 70"/>
          <p:cNvCxnSpPr>
            <a:stCxn id="75" idx="2"/>
          </p:cNvCxnSpPr>
          <p:nvPr/>
        </p:nvCxnSpPr>
        <p:spPr bwMode="auto">
          <a:xfrm>
            <a:off x="2918290" y="1900111"/>
            <a:ext cx="452143" cy="1931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3400661" y="2879226"/>
            <a:ext cx="0" cy="2115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3400661" y="3529131"/>
            <a:ext cx="0" cy="2947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pSp>
        <p:nvGrpSpPr>
          <p:cNvPr id="106" name="Group 70"/>
          <p:cNvGrpSpPr>
            <a:grpSpLocks/>
          </p:cNvGrpSpPr>
          <p:nvPr/>
        </p:nvGrpSpPr>
        <p:grpSpPr bwMode="auto">
          <a:xfrm>
            <a:off x="4675793" y="2045337"/>
            <a:ext cx="312737" cy="304800"/>
            <a:chOff x="2112335" y="3012558"/>
            <a:chExt cx="312922" cy="304604"/>
          </a:xfrm>
        </p:grpSpPr>
        <p:sp>
          <p:nvSpPr>
            <p:cNvPr id="107" name="TextBox 61"/>
            <p:cNvSpPr txBox="1">
              <a:spLocks noChangeArrowheads="1"/>
            </p:cNvSpPr>
            <p:nvPr/>
          </p:nvSpPr>
          <p:spPr bwMode="auto">
            <a:xfrm>
              <a:off x="2112335" y="3012558"/>
              <a:ext cx="312922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108" name="Straight Arrow Connector 66"/>
            <p:cNvCxnSpPr>
              <a:cxnSpLocks noChangeShapeType="1"/>
            </p:cNvCxnSpPr>
            <p:nvPr/>
          </p:nvCxnSpPr>
          <p:spPr bwMode="auto">
            <a:xfrm>
              <a:off x="2218660" y="3042500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9" name="Group 69"/>
          <p:cNvGrpSpPr>
            <a:grpSpLocks/>
          </p:cNvGrpSpPr>
          <p:nvPr/>
        </p:nvGrpSpPr>
        <p:grpSpPr bwMode="auto">
          <a:xfrm>
            <a:off x="5153630" y="2815275"/>
            <a:ext cx="303213" cy="304800"/>
            <a:chOff x="2690037" y="3320902"/>
            <a:chExt cx="303304" cy="304604"/>
          </a:xfrm>
        </p:grpSpPr>
        <p:sp>
          <p:nvSpPr>
            <p:cNvPr id="110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111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sp>
        <p:nvSpPr>
          <p:cNvPr id="112" name="Curved Left Arrow 45"/>
          <p:cNvSpPr>
            <a:spLocks noChangeArrowheads="1"/>
          </p:cNvSpPr>
          <p:nvPr/>
        </p:nvSpPr>
        <p:spPr bwMode="auto">
          <a:xfrm flipV="1">
            <a:off x="4753580" y="2292987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3" name="Circular Arrow 112"/>
          <p:cNvSpPr/>
          <p:nvPr/>
        </p:nvSpPr>
        <p:spPr bwMode="auto">
          <a:xfrm rot="5400000">
            <a:off x="4740880" y="2045337"/>
            <a:ext cx="760413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Curved Left Arrow 48"/>
          <p:cNvSpPr>
            <a:spLocks noChangeArrowheads="1"/>
          </p:cNvSpPr>
          <p:nvPr/>
        </p:nvSpPr>
        <p:spPr bwMode="auto">
          <a:xfrm flipV="1">
            <a:off x="5566380" y="2292987"/>
            <a:ext cx="433388" cy="347663"/>
          </a:xfrm>
          <a:prstGeom prst="curvedLeftArrow">
            <a:avLst>
              <a:gd name="adj1" fmla="val 25000"/>
              <a:gd name="adj2" fmla="val 50000"/>
              <a:gd name="adj3" fmla="val 250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5" name="Circular Arrow 114"/>
          <p:cNvSpPr/>
          <p:nvPr/>
        </p:nvSpPr>
        <p:spPr bwMode="auto">
          <a:xfrm rot="5400000">
            <a:off x="5554473" y="2044544"/>
            <a:ext cx="760413" cy="844550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Curved Left Arrow 50"/>
          <p:cNvSpPr>
            <a:spLocks noChangeArrowheads="1"/>
          </p:cNvSpPr>
          <p:nvPr/>
        </p:nvSpPr>
        <p:spPr bwMode="auto">
          <a:xfrm flipV="1">
            <a:off x="6380768" y="2292987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17" name="Circular Arrow 116"/>
          <p:cNvSpPr/>
          <p:nvPr/>
        </p:nvSpPr>
        <p:spPr bwMode="auto">
          <a:xfrm rot="5400000">
            <a:off x="6368067" y="2045338"/>
            <a:ext cx="760413" cy="842962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170557" y="980701"/>
            <a:ext cx="449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POWER TRANSMITTED WHEN 2h = </a:t>
            </a:r>
            <a:r>
              <a:rPr lang="el-G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02367" cy="406400"/>
          </a:xfrm>
        </p:spPr>
        <p:txBody>
          <a:bodyPr/>
          <a:lstStyle/>
          <a:p>
            <a:r>
              <a:rPr lang="en-US" dirty="0" smtClean="0"/>
              <a:t>Demonstration:  Dipole Impedance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6937" y="1550660"/>
            <a:ext cx="2927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Dipole length</a:t>
            </a:r>
          </a:p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2h = 2.6 m</a:t>
            </a:r>
          </a:p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 @ 58 MHz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ipole impedance 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89" y="924157"/>
            <a:ext cx="5097348" cy="2867258"/>
          </a:xfrm>
          <a:prstGeom prst="rect">
            <a:avLst/>
          </a:prstGeom>
        </p:spPr>
      </p:pic>
      <p:pic>
        <p:nvPicPr>
          <p:cNvPr id="8" name="Picture 7" descr="dipole impedance 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307" y="3790717"/>
            <a:ext cx="5452946" cy="306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Demonstration:  Dipole Impedance (cont.)</a:t>
            </a:r>
            <a:endParaRPr lang="en-US" dirty="0"/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69" y="944717"/>
            <a:ext cx="8582185" cy="58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Dipole Impedance?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3549820" y="1650373"/>
            <a:ext cx="652346" cy="535266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48823" y="2320968"/>
            <a:ext cx="4071648" cy="784225"/>
            <a:chOff x="1925444" y="2350894"/>
            <a:chExt cx="4071648" cy="784225"/>
          </a:xfrm>
        </p:grpSpPr>
        <p:sp>
          <p:nvSpPr>
            <p:cNvPr id="5" name="TextBox 4"/>
            <p:cNvSpPr txBox="1"/>
            <p:nvPr/>
          </p:nvSpPr>
          <p:spPr>
            <a:xfrm>
              <a:off x="1925444" y="2404938"/>
              <a:ext cx="3215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MAXIMUM CURRENT FOR GIVEN DRIVE POTENTIAL</a:t>
              </a:r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166829" y="2350894"/>
            <a:ext cx="830263" cy="784225"/>
          </p:xfrm>
          <a:graphic>
            <a:graphicData uri="http://schemas.openxmlformats.org/presentationml/2006/ole">
              <p:oleObj spid="_x0000_s331778" name="Equation" r:id="rId3" imgW="457200" imgH="431640" progId="Equation.3">
                <p:embed/>
              </p:oleObj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2622389" y="3840136"/>
            <a:ext cx="3986374" cy="715989"/>
            <a:chOff x="2299010" y="4006987"/>
            <a:chExt cx="3986374" cy="715989"/>
          </a:xfrm>
        </p:grpSpPr>
        <p:sp>
          <p:nvSpPr>
            <p:cNvPr id="6" name="TextBox 5"/>
            <p:cNvSpPr txBox="1"/>
            <p:nvPr/>
          </p:nvSpPr>
          <p:spPr>
            <a:xfrm>
              <a:off x="2299010" y="4006987"/>
              <a:ext cx="25276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MAXIMUM TRANSMITTED POWER</a:t>
              </a:r>
              <a:endParaRPr lang="en-US" dirty="0"/>
            </a:p>
          </p:txBody>
        </p:sp>
        <p:graphicFrame>
          <p:nvGraphicFramePr>
            <p:cNvPr id="331779" name="Object 3"/>
            <p:cNvGraphicFramePr>
              <a:graphicFrameLocks noChangeAspect="1"/>
            </p:cNvGraphicFramePr>
            <p:nvPr/>
          </p:nvGraphicFramePr>
          <p:xfrm>
            <a:off x="4878859" y="4008601"/>
            <a:ext cx="1406525" cy="714375"/>
          </p:xfrm>
          <a:graphic>
            <a:graphicData uri="http://schemas.openxmlformats.org/presentationml/2006/ole">
              <p:oleObj spid="_x0000_s331779" name="Equation" r:id="rId4" imgW="774360" imgH="393480" progId="Equation.3">
                <p:embed/>
              </p:oleObj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2688591" y="1193913"/>
            <a:ext cx="3758880" cy="392112"/>
            <a:chOff x="2365212" y="993195"/>
            <a:chExt cx="3758880" cy="392112"/>
          </a:xfrm>
        </p:grpSpPr>
        <p:sp>
          <p:nvSpPr>
            <p:cNvPr id="3" name="TextBox 2"/>
            <p:cNvSpPr txBox="1"/>
            <p:nvPr/>
          </p:nvSpPr>
          <p:spPr>
            <a:xfrm>
              <a:off x="2365212" y="1025912"/>
              <a:ext cx="23952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MINIMUM IMPEDANCE</a:t>
              </a:r>
              <a:endParaRPr lang="en-US" dirty="0"/>
            </a:p>
          </p:txBody>
        </p:sp>
        <p:graphicFrame>
          <p:nvGraphicFramePr>
            <p:cNvPr id="331780" name="Object 4"/>
            <p:cNvGraphicFramePr>
              <a:graphicFrameLocks noChangeAspect="1"/>
            </p:cNvGraphicFramePr>
            <p:nvPr/>
          </p:nvGraphicFramePr>
          <p:xfrm>
            <a:off x="5039829" y="993195"/>
            <a:ext cx="1084263" cy="392112"/>
          </p:xfrm>
          <a:graphic>
            <a:graphicData uri="http://schemas.openxmlformats.org/presentationml/2006/ole">
              <p:oleObj spid="_x0000_s331780" name="Equation" r:id="rId5" imgW="596880" imgH="21564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622389" y="5382797"/>
            <a:ext cx="252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RADIATED EMISSIONS</a:t>
            </a:r>
            <a:endParaRPr lang="en-US" dirty="0"/>
          </a:p>
        </p:txBody>
      </p:sp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213" y="5291603"/>
            <a:ext cx="1711363" cy="7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Down Arrow 17"/>
          <p:cNvSpPr/>
          <p:nvPr/>
        </p:nvSpPr>
        <p:spPr bwMode="auto">
          <a:xfrm>
            <a:off x="3549820" y="3140919"/>
            <a:ext cx="652346" cy="535266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3549820" y="4635183"/>
            <a:ext cx="652346" cy="535266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1093" y="3193486"/>
            <a:ext cx="1672682" cy="16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>
            <a:off x="6791094" y="4772722"/>
            <a:ext cx="858644" cy="791737"/>
          </a:xfrm>
          <a:custGeom>
            <a:avLst/>
            <a:gdLst>
              <a:gd name="connsiteX0" fmla="*/ 646771 w 646771"/>
              <a:gd name="connsiteY0" fmla="*/ 0 h 802888"/>
              <a:gd name="connsiteX1" fmla="*/ 524107 w 646771"/>
              <a:gd name="connsiteY1" fmla="*/ 512956 h 802888"/>
              <a:gd name="connsiteX2" fmla="*/ 0 w 646771"/>
              <a:gd name="connsiteY2" fmla="*/ 802888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771" h="802888">
                <a:moveTo>
                  <a:pt x="646771" y="0"/>
                </a:moveTo>
                <a:cubicBezTo>
                  <a:pt x="639336" y="189570"/>
                  <a:pt x="631902" y="379141"/>
                  <a:pt x="524107" y="512956"/>
                </a:cubicBezTo>
                <a:cubicBezTo>
                  <a:pt x="416312" y="646771"/>
                  <a:pt x="208156" y="724829"/>
                  <a:pt x="0" y="80288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 flipV="1">
            <a:off x="6501161" y="2653990"/>
            <a:ext cx="1100253" cy="631902"/>
          </a:xfrm>
          <a:custGeom>
            <a:avLst/>
            <a:gdLst>
              <a:gd name="connsiteX0" fmla="*/ 646771 w 646771"/>
              <a:gd name="connsiteY0" fmla="*/ 0 h 802888"/>
              <a:gd name="connsiteX1" fmla="*/ 524107 w 646771"/>
              <a:gd name="connsiteY1" fmla="*/ 512956 h 802888"/>
              <a:gd name="connsiteX2" fmla="*/ 0 w 646771"/>
              <a:gd name="connsiteY2" fmla="*/ 802888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771" h="802888">
                <a:moveTo>
                  <a:pt x="646771" y="0"/>
                </a:moveTo>
                <a:cubicBezTo>
                  <a:pt x="639336" y="189570"/>
                  <a:pt x="631902" y="379141"/>
                  <a:pt x="524107" y="512956"/>
                </a:cubicBezTo>
                <a:cubicBezTo>
                  <a:pt x="416312" y="646771"/>
                  <a:pt x="208156" y="724829"/>
                  <a:pt x="0" y="80288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8" grpId="0" animBg="1"/>
      <p:bldP spid="19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84273" cy="406400"/>
          </a:xfrm>
        </p:spPr>
        <p:txBody>
          <a:bodyPr/>
          <a:lstStyle/>
          <a:p>
            <a:r>
              <a:rPr lang="en-US" sz="2000" dirty="0" smtClean="0"/>
              <a:t>Conducted Emissions (CE) vs. Radiated Emissions (RE)</a:t>
            </a:r>
            <a:endParaRPr lang="en-US" sz="2000" dirty="0"/>
          </a:p>
        </p:txBody>
      </p:sp>
      <p:pic>
        <p:nvPicPr>
          <p:cNvPr id="5" name="Picture 4" descr="dipole b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4888" y="768039"/>
            <a:ext cx="6014225" cy="3383001"/>
          </a:xfrm>
          <a:prstGeom prst="rect">
            <a:avLst/>
          </a:prstGeom>
        </p:spPr>
      </p:pic>
      <p:pic>
        <p:nvPicPr>
          <p:cNvPr id="8" name="Picture 7" descr="coax dip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327" y="4308553"/>
            <a:ext cx="4215160" cy="2371028"/>
          </a:xfrm>
          <a:prstGeom prst="rect">
            <a:avLst/>
          </a:prstGeom>
        </p:spPr>
      </p:pic>
      <p:pic>
        <p:nvPicPr>
          <p:cNvPr id="9" name="Picture 8" descr="dipole C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3152" y="4293220"/>
            <a:ext cx="4222594" cy="237520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1037063" y="4739268"/>
            <a:ext cx="2810108" cy="175074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86362" y="5820937"/>
            <a:ext cx="132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2 m dipole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1571" y="3088887"/>
            <a:ext cx="21187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 measured with biconical antenna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7132" y="4267199"/>
            <a:ext cx="19663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CE measured with current probe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17005" cy="406400"/>
          </a:xfrm>
        </p:spPr>
        <p:txBody>
          <a:bodyPr/>
          <a:lstStyle/>
          <a:p>
            <a:r>
              <a:rPr lang="en-US" dirty="0" smtClean="0"/>
              <a:t>CE vs. RE for 2 m Dipole (0 dBm applied signal)</a:t>
            </a:r>
            <a:endParaRPr lang="en-US" dirty="0"/>
          </a:p>
        </p:txBody>
      </p:sp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2" cstate="print"/>
          <a:srcRect r="18888"/>
          <a:stretch>
            <a:fillRect/>
          </a:stretch>
        </p:blipFill>
        <p:spPr bwMode="auto">
          <a:xfrm>
            <a:off x="697824" y="937129"/>
            <a:ext cx="7636843" cy="59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vs. RE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4290" y="1943652"/>
            <a:ext cx="3348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RADIATED EMISSIONS FROM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UNSHIELDED WIRE 10 cm ABOVE GROUND PLANE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wire 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1415" y="4085529"/>
            <a:ext cx="4928838" cy="2772472"/>
          </a:xfrm>
          <a:prstGeom prst="rect">
            <a:avLst/>
          </a:prstGeom>
        </p:spPr>
      </p:pic>
      <p:pic>
        <p:nvPicPr>
          <p:cNvPr id="6" name="Picture 5" descr="wire RE full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1855"/>
            <a:ext cx="5632604" cy="316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Radiators, a.k.a.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antenna is a transducer between conducted and radiated energy</a:t>
            </a:r>
          </a:p>
          <a:p>
            <a:r>
              <a:rPr lang="en-US" dirty="0" smtClean="0"/>
              <a:t>An antenna is made by establishing an RF potential between two conductors</a:t>
            </a:r>
          </a:p>
          <a:p>
            <a:r>
              <a:rPr lang="en-US" dirty="0" smtClean="0"/>
              <a:t>Capacitance between the two conductors provides current path</a:t>
            </a:r>
          </a:p>
        </p:txBody>
      </p:sp>
      <p:grpSp>
        <p:nvGrpSpPr>
          <p:cNvPr id="4" name="Group 75"/>
          <p:cNvGrpSpPr/>
          <p:nvPr/>
        </p:nvGrpSpPr>
        <p:grpSpPr>
          <a:xfrm>
            <a:off x="1206208" y="3776731"/>
            <a:ext cx="6731585" cy="1764405"/>
            <a:chOff x="1206208" y="3776731"/>
            <a:chExt cx="6731585" cy="1764405"/>
          </a:xfrm>
        </p:grpSpPr>
        <p:grpSp>
          <p:nvGrpSpPr>
            <p:cNvPr id="6" name="Group 16"/>
            <p:cNvGrpSpPr/>
            <p:nvPr/>
          </p:nvGrpSpPr>
          <p:grpSpPr>
            <a:xfrm>
              <a:off x="1708483" y="3778877"/>
              <a:ext cx="437881" cy="1762259"/>
              <a:chOff x="2060620" y="3773510"/>
              <a:chExt cx="437881" cy="1762259"/>
            </a:xfrm>
          </p:grpSpPr>
          <p:grpSp>
            <p:nvGrpSpPr>
              <p:cNvPr id="8" name="Group 15"/>
              <p:cNvGrpSpPr/>
              <p:nvPr/>
            </p:nvGrpSpPr>
            <p:grpSpPr>
              <a:xfrm>
                <a:off x="2060620" y="3773510"/>
                <a:ext cx="437881" cy="785611"/>
                <a:chOff x="2060620" y="3773510"/>
                <a:chExt cx="437881" cy="785611"/>
              </a:xfrm>
            </p:grpSpPr>
            <p:cxnSp>
              <p:nvCxnSpPr>
                <p:cNvPr id="5" name="Straight Connector 4"/>
                <p:cNvCxnSpPr/>
                <p:nvPr/>
              </p:nvCxnSpPr>
              <p:spPr bwMode="auto">
                <a:xfrm>
                  <a:off x="2060620" y="4546242"/>
                  <a:ext cx="437881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7" name="Straight Connector 6"/>
                <p:cNvCxnSpPr/>
                <p:nvPr/>
              </p:nvCxnSpPr>
              <p:spPr bwMode="auto">
                <a:xfrm flipV="1">
                  <a:off x="2498501" y="3773510"/>
                  <a:ext cx="0" cy="78561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  <p:grpSp>
            <p:nvGrpSpPr>
              <p:cNvPr id="9" name="Group 14"/>
              <p:cNvGrpSpPr/>
              <p:nvPr/>
            </p:nvGrpSpPr>
            <p:grpSpPr>
              <a:xfrm>
                <a:off x="2060620" y="4750158"/>
                <a:ext cx="437881" cy="785611"/>
                <a:chOff x="2060620" y="4750158"/>
                <a:chExt cx="437881" cy="785611"/>
              </a:xfrm>
            </p:grpSpPr>
            <p:cxnSp>
              <p:nvCxnSpPr>
                <p:cNvPr id="10" name="Straight Connector 9"/>
                <p:cNvCxnSpPr/>
                <p:nvPr/>
              </p:nvCxnSpPr>
              <p:spPr bwMode="auto">
                <a:xfrm flipV="1">
                  <a:off x="2060620" y="4763037"/>
                  <a:ext cx="437881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2498501" y="4750158"/>
                  <a:ext cx="0" cy="78561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</p:grpSp>
        <p:sp>
          <p:nvSpPr>
            <p:cNvPr id="12" name="TextBox 11"/>
            <p:cNvSpPr txBox="1"/>
            <p:nvPr/>
          </p:nvSpPr>
          <p:spPr>
            <a:xfrm>
              <a:off x="1206208" y="4378817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53935" y="4211392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+</a:t>
              </a:r>
              <a:endParaRPr lang="en-US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9583" y="4737279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</a:t>
              </a:r>
              <a:endParaRPr lang="en-US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2030455" y="3850783"/>
              <a:ext cx="0" cy="4893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693460" y="3835758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8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24"/>
            <p:cNvGrpSpPr>
              <a:grpSpLocks/>
            </p:cNvGrpSpPr>
            <p:nvPr/>
          </p:nvGrpSpPr>
          <p:grpSpPr bwMode="auto">
            <a:xfrm>
              <a:off x="2458677" y="4453138"/>
              <a:ext cx="438983" cy="376440"/>
              <a:chOff x="3429000" y="3124200"/>
              <a:chExt cx="304800" cy="228600"/>
            </a:xfrm>
          </p:grpSpPr>
          <p:cxnSp>
            <p:nvCxnSpPr>
              <p:cNvPr id="22" name="Straight Connector 114"/>
              <p:cNvCxnSpPr>
                <a:cxnSpLocks noChangeShapeType="1"/>
              </p:cNvCxnSpPr>
              <p:nvPr/>
            </p:nvCxnSpPr>
            <p:spPr bwMode="auto">
              <a:xfrm>
                <a:off x="3429000" y="3200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23" name="Straight Connector 115"/>
              <p:cNvCxnSpPr>
                <a:cxnSpLocks noChangeShapeType="1"/>
              </p:cNvCxnSpPr>
              <p:nvPr/>
            </p:nvCxnSpPr>
            <p:spPr bwMode="auto">
              <a:xfrm>
                <a:off x="3429000" y="32766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24" name="Straight Connector 1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43300" y="3162300"/>
                <a:ext cx="76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25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543300" y="3314700"/>
                <a:ext cx="76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</p:grpSp>
        <p:sp>
          <p:nvSpPr>
            <p:cNvPr id="27" name="Freeform 26"/>
            <p:cNvSpPr/>
            <p:nvPr/>
          </p:nvSpPr>
          <p:spPr bwMode="auto">
            <a:xfrm>
              <a:off x="2146364" y="3921617"/>
              <a:ext cx="528034" cy="495838"/>
            </a:xfrm>
            <a:custGeom>
              <a:avLst/>
              <a:gdLst>
                <a:gd name="connsiteX0" fmla="*/ 528034 w 528034"/>
                <a:gd name="connsiteY0" fmla="*/ 502277 h 502277"/>
                <a:gd name="connsiteX1" fmla="*/ 515155 w 528034"/>
                <a:gd name="connsiteY1" fmla="*/ 321972 h 502277"/>
                <a:gd name="connsiteX2" fmla="*/ 450761 w 528034"/>
                <a:gd name="connsiteY2" fmla="*/ 167426 h 502277"/>
                <a:gd name="connsiteX3" fmla="*/ 193184 w 528034"/>
                <a:gd name="connsiteY3" fmla="*/ 25758 h 502277"/>
                <a:gd name="connsiteX4" fmla="*/ 0 w 528034"/>
                <a:gd name="connsiteY4" fmla="*/ 12879 h 502277"/>
                <a:gd name="connsiteX0" fmla="*/ 528034 w 528034"/>
                <a:gd name="connsiteY0" fmla="*/ 502277 h 502277"/>
                <a:gd name="connsiteX1" fmla="*/ 463640 w 528034"/>
                <a:gd name="connsiteY1" fmla="*/ 283336 h 502277"/>
                <a:gd name="connsiteX2" fmla="*/ 450761 w 528034"/>
                <a:gd name="connsiteY2" fmla="*/ 167426 h 502277"/>
                <a:gd name="connsiteX3" fmla="*/ 193184 w 528034"/>
                <a:gd name="connsiteY3" fmla="*/ 25758 h 502277"/>
                <a:gd name="connsiteX4" fmla="*/ 0 w 528034"/>
                <a:gd name="connsiteY4" fmla="*/ 12879 h 502277"/>
                <a:gd name="connsiteX0" fmla="*/ 528034 w 528034"/>
                <a:gd name="connsiteY0" fmla="*/ 502277 h 502277"/>
                <a:gd name="connsiteX1" fmla="*/ 463640 w 528034"/>
                <a:gd name="connsiteY1" fmla="*/ 283336 h 502277"/>
                <a:gd name="connsiteX2" fmla="*/ 373488 w 528034"/>
                <a:gd name="connsiteY2" fmla="*/ 167426 h 502277"/>
                <a:gd name="connsiteX3" fmla="*/ 193184 w 528034"/>
                <a:gd name="connsiteY3" fmla="*/ 25758 h 502277"/>
                <a:gd name="connsiteX4" fmla="*/ 0 w 528034"/>
                <a:gd name="connsiteY4" fmla="*/ 12879 h 502277"/>
                <a:gd name="connsiteX0" fmla="*/ 528034 w 528034"/>
                <a:gd name="connsiteY0" fmla="*/ 495838 h 495838"/>
                <a:gd name="connsiteX1" fmla="*/ 463640 w 528034"/>
                <a:gd name="connsiteY1" fmla="*/ 276897 h 495838"/>
                <a:gd name="connsiteX2" fmla="*/ 373488 w 528034"/>
                <a:gd name="connsiteY2" fmla="*/ 160987 h 495838"/>
                <a:gd name="connsiteX3" fmla="*/ 218942 w 528034"/>
                <a:gd name="connsiteY3" fmla="*/ 57956 h 495838"/>
                <a:gd name="connsiteX4" fmla="*/ 0 w 528034"/>
                <a:gd name="connsiteY4" fmla="*/ 6440 h 4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034" h="495838">
                  <a:moveTo>
                    <a:pt x="528034" y="495838"/>
                  </a:moveTo>
                  <a:cubicBezTo>
                    <a:pt x="528034" y="433590"/>
                    <a:pt x="489398" y="332705"/>
                    <a:pt x="463640" y="276897"/>
                  </a:cubicBezTo>
                  <a:cubicBezTo>
                    <a:pt x="437882" y="221089"/>
                    <a:pt x="414271" y="197477"/>
                    <a:pt x="373488" y="160987"/>
                  </a:cubicBezTo>
                  <a:cubicBezTo>
                    <a:pt x="332705" y="124497"/>
                    <a:pt x="281190" y="83714"/>
                    <a:pt x="218942" y="57956"/>
                  </a:cubicBezTo>
                  <a:cubicBezTo>
                    <a:pt x="156694" y="32198"/>
                    <a:pt x="59028" y="0"/>
                    <a:pt x="0" y="644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 flipV="1">
              <a:off x="2144218" y="4859628"/>
              <a:ext cx="528034" cy="495838"/>
            </a:xfrm>
            <a:custGeom>
              <a:avLst/>
              <a:gdLst>
                <a:gd name="connsiteX0" fmla="*/ 528034 w 528034"/>
                <a:gd name="connsiteY0" fmla="*/ 502277 h 502277"/>
                <a:gd name="connsiteX1" fmla="*/ 515155 w 528034"/>
                <a:gd name="connsiteY1" fmla="*/ 321972 h 502277"/>
                <a:gd name="connsiteX2" fmla="*/ 450761 w 528034"/>
                <a:gd name="connsiteY2" fmla="*/ 167426 h 502277"/>
                <a:gd name="connsiteX3" fmla="*/ 193184 w 528034"/>
                <a:gd name="connsiteY3" fmla="*/ 25758 h 502277"/>
                <a:gd name="connsiteX4" fmla="*/ 0 w 528034"/>
                <a:gd name="connsiteY4" fmla="*/ 12879 h 502277"/>
                <a:gd name="connsiteX0" fmla="*/ 528034 w 528034"/>
                <a:gd name="connsiteY0" fmla="*/ 502277 h 502277"/>
                <a:gd name="connsiteX1" fmla="*/ 463640 w 528034"/>
                <a:gd name="connsiteY1" fmla="*/ 283336 h 502277"/>
                <a:gd name="connsiteX2" fmla="*/ 450761 w 528034"/>
                <a:gd name="connsiteY2" fmla="*/ 167426 h 502277"/>
                <a:gd name="connsiteX3" fmla="*/ 193184 w 528034"/>
                <a:gd name="connsiteY3" fmla="*/ 25758 h 502277"/>
                <a:gd name="connsiteX4" fmla="*/ 0 w 528034"/>
                <a:gd name="connsiteY4" fmla="*/ 12879 h 502277"/>
                <a:gd name="connsiteX0" fmla="*/ 528034 w 528034"/>
                <a:gd name="connsiteY0" fmla="*/ 502277 h 502277"/>
                <a:gd name="connsiteX1" fmla="*/ 463640 w 528034"/>
                <a:gd name="connsiteY1" fmla="*/ 283336 h 502277"/>
                <a:gd name="connsiteX2" fmla="*/ 373488 w 528034"/>
                <a:gd name="connsiteY2" fmla="*/ 167426 h 502277"/>
                <a:gd name="connsiteX3" fmla="*/ 193184 w 528034"/>
                <a:gd name="connsiteY3" fmla="*/ 25758 h 502277"/>
                <a:gd name="connsiteX4" fmla="*/ 0 w 528034"/>
                <a:gd name="connsiteY4" fmla="*/ 12879 h 502277"/>
                <a:gd name="connsiteX0" fmla="*/ 528034 w 528034"/>
                <a:gd name="connsiteY0" fmla="*/ 495838 h 495838"/>
                <a:gd name="connsiteX1" fmla="*/ 463640 w 528034"/>
                <a:gd name="connsiteY1" fmla="*/ 276897 h 495838"/>
                <a:gd name="connsiteX2" fmla="*/ 373488 w 528034"/>
                <a:gd name="connsiteY2" fmla="*/ 160987 h 495838"/>
                <a:gd name="connsiteX3" fmla="*/ 218942 w 528034"/>
                <a:gd name="connsiteY3" fmla="*/ 57956 h 495838"/>
                <a:gd name="connsiteX4" fmla="*/ 0 w 528034"/>
                <a:gd name="connsiteY4" fmla="*/ 6440 h 4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034" h="495838">
                  <a:moveTo>
                    <a:pt x="528034" y="495838"/>
                  </a:moveTo>
                  <a:cubicBezTo>
                    <a:pt x="528034" y="433590"/>
                    <a:pt x="489398" y="332705"/>
                    <a:pt x="463640" y="276897"/>
                  </a:cubicBezTo>
                  <a:cubicBezTo>
                    <a:pt x="437882" y="221089"/>
                    <a:pt x="414271" y="197477"/>
                    <a:pt x="373488" y="160987"/>
                  </a:cubicBezTo>
                  <a:cubicBezTo>
                    <a:pt x="332705" y="124497"/>
                    <a:pt x="281190" y="83714"/>
                    <a:pt x="218942" y="57956"/>
                  </a:cubicBezTo>
                  <a:cubicBezTo>
                    <a:pt x="156694" y="32198"/>
                    <a:pt x="59028" y="0"/>
                    <a:pt x="0" y="644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172125" y="4082603"/>
              <a:ext cx="248992" cy="1133341"/>
            </a:xfrm>
            <a:custGeom>
              <a:avLst/>
              <a:gdLst>
                <a:gd name="connsiteX0" fmla="*/ 51515 w 248992"/>
                <a:gd name="connsiteY0" fmla="*/ 0 h 1133341"/>
                <a:gd name="connsiteX1" fmla="*/ 218941 w 248992"/>
                <a:gd name="connsiteY1" fmla="*/ 193183 h 1133341"/>
                <a:gd name="connsiteX2" fmla="*/ 231820 w 248992"/>
                <a:gd name="connsiteY2" fmla="*/ 695459 h 1133341"/>
                <a:gd name="connsiteX3" fmla="*/ 206062 w 248992"/>
                <a:gd name="connsiteY3" fmla="*/ 940158 h 1133341"/>
                <a:gd name="connsiteX4" fmla="*/ 103031 w 248992"/>
                <a:gd name="connsiteY4" fmla="*/ 1094704 h 1133341"/>
                <a:gd name="connsiteX5" fmla="*/ 0 w 248992"/>
                <a:gd name="connsiteY5" fmla="*/ 1133341 h 113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992" h="1133341">
                  <a:moveTo>
                    <a:pt x="51515" y="0"/>
                  </a:moveTo>
                  <a:cubicBezTo>
                    <a:pt x="120202" y="38636"/>
                    <a:pt x="188890" y="77273"/>
                    <a:pt x="218941" y="193183"/>
                  </a:cubicBezTo>
                  <a:cubicBezTo>
                    <a:pt x="248992" y="309093"/>
                    <a:pt x="233966" y="570963"/>
                    <a:pt x="231820" y="695459"/>
                  </a:cubicBezTo>
                  <a:cubicBezTo>
                    <a:pt x="229674" y="819955"/>
                    <a:pt x="227527" y="873617"/>
                    <a:pt x="206062" y="940158"/>
                  </a:cubicBezTo>
                  <a:cubicBezTo>
                    <a:pt x="184597" y="1006699"/>
                    <a:pt x="137375" y="1062507"/>
                    <a:pt x="103031" y="1094704"/>
                  </a:cubicBezTo>
                  <a:cubicBezTo>
                    <a:pt x="68687" y="1126901"/>
                    <a:pt x="34343" y="1130121"/>
                    <a:pt x="0" y="1133341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2903406" y="4211368"/>
              <a:ext cx="312738" cy="304800"/>
              <a:chOff x="2112335" y="3012558"/>
              <a:chExt cx="312922" cy="304604"/>
            </a:xfrm>
          </p:grpSpPr>
          <p:sp>
            <p:nvSpPr>
              <p:cNvPr id="38" name="TextBox 61"/>
              <p:cNvSpPr txBox="1">
                <a:spLocks noChangeArrowheads="1"/>
              </p:cNvSpPr>
              <p:nvPr/>
            </p:nvSpPr>
            <p:spPr bwMode="auto">
              <a:xfrm>
                <a:off x="2112335" y="3012558"/>
                <a:ext cx="312922" cy="304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>
                    <a:solidFill>
                      <a:srgbClr val="FF0000"/>
                    </a:solidFill>
                  </a:rPr>
                  <a:t>H</a:t>
                </a:r>
              </a:p>
            </p:txBody>
          </p:sp>
          <p:cxnSp>
            <p:nvCxnSpPr>
              <p:cNvPr id="39" name="Straight Arrow Connector 66"/>
              <p:cNvCxnSpPr>
                <a:cxnSpLocks noChangeShapeType="1"/>
              </p:cNvCxnSpPr>
              <p:nvPr/>
            </p:nvCxnSpPr>
            <p:spPr bwMode="auto">
              <a:xfrm>
                <a:off x="2218660" y="3042500"/>
                <a:ext cx="170121" cy="1588"/>
              </a:xfrm>
              <a:prstGeom prst="straightConnector1">
                <a:avLst/>
              </a:prstGeom>
              <a:noFill/>
              <a:ln w="3175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3381244" y="4981306"/>
              <a:ext cx="303212" cy="304800"/>
              <a:chOff x="2690037" y="3320902"/>
              <a:chExt cx="303304" cy="304604"/>
            </a:xfrm>
          </p:grpSpPr>
          <p:sp>
            <p:nvSpPr>
              <p:cNvPr id="41" name="TextBox 62"/>
              <p:cNvSpPr txBox="1">
                <a:spLocks noChangeArrowheads="1"/>
              </p:cNvSpPr>
              <p:nvPr/>
            </p:nvSpPr>
            <p:spPr bwMode="auto">
              <a:xfrm>
                <a:off x="2690037" y="3320902"/>
                <a:ext cx="303304" cy="304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>
                    <a:solidFill>
                      <a:srgbClr val="0000FF"/>
                    </a:solidFill>
                  </a:rPr>
                  <a:t>E</a:t>
                </a:r>
              </a:p>
            </p:txBody>
          </p:sp>
          <p:cxnSp>
            <p:nvCxnSpPr>
              <p:cNvPr id="42" name="Straight Arrow Connector 68"/>
              <p:cNvCxnSpPr>
                <a:cxnSpLocks noChangeShapeType="1"/>
              </p:cNvCxnSpPr>
              <p:nvPr/>
            </p:nvCxnSpPr>
            <p:spPr bwMode="auto">
              <a:xfrm>
                <a:off x="2789274" y="3350844"/>
                <a:ext cx="170121" cy="1588"/>
              </a:xfrm>
              <a:prstGeom prst="straightConnector1">
                <a:avLst/>
              </a:prstGeom>
              <a:noFill/>
              <a:ln w="3175" algn="ctr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3" name="Curved Left Arrow 45"/>
            <p:cNvSpPr>
              <a:spLocks noChangeArrowheads="1"/>
            </p:cNvSpPr>
            <p:nvPr/>
          </p:nvSpPr>
          <p:spPr bwMode="auto">
            <a:xfrm flipV="1">
              <a:off x="3019831" y="4459018"/>
              <a:ext cx="431800" cy="347663"/>
            </a:xfrm>
            <a:prstGeom prst="curvedLeftArrow">
              <a:avLst>
                <a:gd name="adj1" fmla="val 25000"/>
                <a:gd name="adj2" fmla="val 50000"/>
                <a:gd name="adj3" fmla="val 2494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4" name="Circular Arrow 43"/>
            <p:cNvSpPr/>
            <p:nvPr/>
          </p:nvSpPr>
          <p:spPr bwMode="auto">
            <a:xfrm rot="5400000">
              <a:off x="3007130" y="4211369"/>
              <a:ext cx="760413" cy="842962"/>
            </a:xfrm>
            <a:prstGeom prst="circular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Curved Left Arrow 48"/>
            <p:cNvSpPr>
              <a:spLocks noChangeArrowheads="1"/>
            </p:cNvSpPr>
            <p:nvPr/>
          </p:nvSpPr>
          <p:spPr bwMode="auto">
            <a:xfrm flipV="1">
              <a:off x="3832631" y="4459018"/>
              <a:ext cx="433387" cy="347663"/>
            </a:xfrm>
            <a:prstGeom prst="curvedLeftArrow">
              <a:avLst>
                <a:gd name="adj1" fmla="val 25000"/>
                <a:gd name="adj2" fmla="val 50000"/>
                <a:gd name="adj3" fmla="val 25035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6" name="Circular Arrow 45"/>
            <p:cNvSpPr/>
            <p:nvPr/>
          </p:nvSpPr>
          <p:spPr bwMode="auto">
            <a:xfrm rot="5400000">
              <a:off x="3820724" y="4210575"/>
              <a:ext cx="760413" cy="844550"/>
            </a:xfrm>
            <a:prstGeom prst="circular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Curved Left Arrow 50"/>
            <p:cNvSpPr>
              <a:spLocks noChangeArrowheads="1"/>
            </p:cNvSpPr>
            <p:nvPr/>
          </p:nvSpPr>
          <p:spPr bwMode="auto">
            <a:xfrm flipV="1">
              <a:off x="4647018" y="4459018"/>
              <a:ext cx="431800" cy="347663"/>
            </a:xfrm>
            <a:prstGeom prst="curvedLeftArrow">
              <a:avLst>
                <a:gd name="adj1" fmla="val 25000"/>
                <a:gd name="adj2" fmla="val 50000"/>
                <a:gd name="adj3" fmla="val 2494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48" name="Circular Arrow 47"/>
            <p:cNvSpPr/>
            <p:nvPr/>
          </p:nvSpPr>
          <p:spPr bwMode="auto">
            <a:xfrm rot="5400000">
              <a:off x="4634318" y="4211368"/>
              <a:ext cx="760413" cy="842963"/>
            </a:xfrm>
            <a:prstGeom prst="circular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Curved Left Arrow 52"/>
            <p:cNvSpPr>
              <a:spLocks noChangeArrowheads="1"/>
            </p:cNvSpPr>
            <p:nvPr/>
          </p:nvSpPr>
          <p:spPr bwMode="auto">
            <a:xfrm flipV="1">
              <a:off x="5461406" y="4459018"/>
              <a:ext cx="431800" cy="347663"/>
            </a:xfrm>
            <a:prstGeom prst="curvedLeftArrow">
              <a:avLst>
                <a:gd name="adj1" fmla="val 25000"/>
                <a:gd name="adj2" fmla="val 50000"/>
                <a:gd name="adj3" fmla="val 2494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50" name="Circular Arrow 49"/>
            <p:cNvSpPr/>
            <p:nvPr/>
          </p:nvSpPr>
          <p:spPr bwMode="auto">
            <a:xfrm rot="5400000">
              <a:off x="5410068" y="4211369"/>
              <a:ext cx="760413" cy="842962"/>
            </a:xfrm>
            <a:prstGeom prst="circular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53"/>
            <p:cNvGrpSpPr/>
            <p:nvPr/>
          </p:nvGrpSpPr>
          <p:grpSpPr>
            <a:xfrm flipH="1">
              <a:off x="7001687" y="3776731"/>
              <a:ext cx="437881" cy="1762259"/>
              <a:chOff x="2060620" y="3773510"/>
              <a:chExt cx="437881" cy="1762259"/>
            </a:xfrm>
          </p:grpSpPr>
          <p:grpSp>
            <p:nvGrpSpPr>
              <p:cNvPr id="21" name="Group 15"/>
              <p:cNvGrpSpPr/>
              <p:nvPr/>
            </p:nvGrpSpPr>
            <p:grpSpPr>
              <a:xfrm>
                <a:off x="2060620" y="3773510"/>
                <a:ext cx="437881" cy="785611"/>
                <a:chOff x="2060620" y="3773510"/>
                <a:chExt cx="437881" cy="785611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2060620" y="4546242"/>
                  <a:ext cx="437881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flipV="1">
                  <a:off x="2498501" y="3773510"/>
                  <a:ext cx="0" cy="78561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  <p:grpSp>
            <p:nvGrpSpPr>
              <p:cNvPr id="26" name="Group 14"/>
              <p:cNvGrpSpPr/>
              <p:nvPr/>
            </p:nvGrpSpPr>
            <p:grpSpPr>
              <a:xfrm>
                <a:off x="2060620" y="4750158"/>
                <a:ext cx="437881" cy="785611"/>
                <a:chOff x="2060620" y="4750158"/>
                <a:chExt cx="437881" cy="785611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2060620" y="4763037"/>
                  <a:ext cx="437881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2498501" y="4750158"/>
                  <a:ext cx="0" cy="78561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7411687" y="4389550"/>
              <a:ext cx="526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08649" y="422212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+</a:t>
              </a:r>
              <a:endParaRPr lang="en-US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34297" y="4748012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-</a:t>
              </a:r>
              <a:endParaRPr lang="en-US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flipV="1">
              <a:off x="7102582" y="3861516"/>
              <a:ext cx="0" cy="4893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074683" y="384649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800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18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73"/>
            <p:cNvGrpSpPr/>
            <p:nvPr/>
          </p:nvGrpSpPr>
          <p:grpSpPr>
            <a:xfrm flipH="1">
              <a:off x="6237541" y="3932350"/>
              <a:ext cx="753442" cy="1433849"/>
              <a:chOff x="7619998" y="3880834"/>
              <a:chExt cx="753442" cy="1433849"/>
            </a:xfrm>
          </p:grpSpPr>
          <p:grpSp>
            <p:nvGrpSpPr>
              <p:cNvPr id="30" name="Group 124"/>
              <p:cNvGrpSpPr>
                <a:grpSpLocks/>
              </p:cNvGrpSpPr>
              <p:nvPr/>
            </p:nvGrpSpPr>
            <p:grpSpPr bwMode="auto">
              <a:xfrm>
                <a:off x="7934457" y="4412355"/>
                <a:ext cx="438983" cy="376440"/>
                <a:chOff x="3429000" y="3124200"/>
                <a:chExt cx="304800" cy="228600"/>
              </a:xfrm>
            </p:grpSpPr>
            <p:cxnSp>
              <p:nvCxnSpPr>
                <p:cNvPr id="67" name="Straight Connector 114"/>
                <p:cNvCxnSpPr>
                  <a:cxnSpLocks noChangeShapeType="1"/>
                </p:cNvCxnSpPr>
                <p:nvPr/>
              </p:nvCxnSpPr>
              <p:spPr bwMode="auto">
                <a:xfrm>
                  <a:off x="3429000" y="3200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 type="none" w="lg" len="lg"/>
                </a:ln>
              </p:spPr>
            </p:cxnSp>
            <p:cxnSp>
              <p:nvCxnSpPr>
                <p:cNvPr id="68" name="Straight Connector 115"/>
                <p:cNvCxnSpPr>
                  <a:cxnSpLocks noChangeShapeType="1"/>
                </p:cNvCxnSpPr>
                <p:nvPr/>
              </p:nvCxnSpPr>
              <p:spPr bwMode="auto">
                <a:xfrm>
                  <a:off x="3429000" y="32766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 type="none" w="lg" len="lg"/>
                </a:ln>
              </p:spPr>
            </p:cxnSp>
            <p:cxnSp>
              <p:nvCxnSpPr>
                <p:cNvPr id="69" name="Straight Connector 1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43300" y="3162300"/>
                  <a:ext cx="762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 type="none" w="lg" len="lg"/>
                </a:ln>
              </p:spPr>
            </p:cxnSp>
            <p:cxnSp>
              <p:nvCxnSpPr>
                <p:cNvPr id="70" name="Straight Connector 1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43300" y="3314700"/>
                  <a:ext cx="762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 type="none" w="lg" len="lg"/>
                </a:ln>
              </p:spPr>
            </p:cxnSp>
          </p:grpSp>
          <p:sp>
            <p:nvSpPr>
              <p:cNvPr id="71" name="Freeform 70"/>
              <p:cNvSpPr/>
              <p:nvPr/>
            </p:nvSpPr>
            <p:spPr bwMode="auto">
              <a:xfrm>
                <a:off x="7622144" y="3880834"/>
                <a:ext cx="528034" cy="495838"/>
              </a:xfrm>
              <a:custGeom>
                <a:avLst/>
                <a:gdLst>
                  <a:gd name="connsiteX0" fmla="*/ 528034 w 528034"/>
                  <a:gd name="connsiteY0" fmla="*/ 502277 h 502277"/>
                  <a:gd name="connsiteX1" fmla="*/ 515155 w 528034"/>
                  <a:gd name="connsiteY1" fmla="*/ 321972 h 502277"/>
                  <a:gd name="connsiteX2" fmla="*/ 450761 w 528034"/>
                  <a:gd name="connsiteY2" fmla="*/ 167426 h 502277"/>
                  <a:gd name="connsiteX3" fmla="*/ 193184 w 528034"/>
                  <a:gd name="connsiteY3" fmla="*/ 25758 h 502277"/>
                  <a:gd name="connsiteX4" fmla="*/ 0 w 528034"/>
                  <a:gd name="connsiteY4" fmla="*/ 12879 h 502277"/>
                  <a:gd name="connsiteX0" fmla="*/ 528034 w 528034"/>
                  <a:gd name="connsiteY0" fmla="*/ 502277 h 502277"/>
                  <a:gd name="connsiteX1" fmla="*/ 463640 w 528034"/>
                  <a:gd name="connsiteY1" fmla="*/ 283336 h 502277"/>
                  <a:gd name="connsiteX2" fmla="*/ 450761 w 528034"/>
                  <a:gd name="connsiteY2" fmla="*/ 167426 h 502277"/>
                  <a:gd name="connsiteX3" fmla="*/ 193184 w 528034"/>
                  <a:gd name="connsiteY3" fmla="*/ 25758 h 502277"/>
                  <a:gd name="connsiteX4" fmla="*/ 0 w 528034"/>
                  <a:gd name="connsiteY4" fmla="*/ 12879 h 502277"/>
                  <a:gd name="connsiteX0" fmla="*/ 528034 w 528034"/>
                  <a:gd name="connsiteY0" fmla="*/ 502277 h 502277"/>
                  <a:gd name="connsiteX1" fmla="*/ 463640 w 528034"/>
                  <a:gd name="connsiteY1" fmla="*/ 283336 h 502277"/>
                  <a:gd name="connsiteX2" fmla="*/ 373488 w 528034"/>
                  <a:gd name="connsiteY2" fmla="*/ 167426 h 502277"/>
                  <a:gd name="connsiteX3" fmla="*/ 193184 w 528034"/>
                  <a:gd name="connsiteY3" fmla="*/ 25758 h 502277"/>
                  <a:gd name="connsiteX4" fmla="*/ 0 w 528034"/>
                  <a:gd name="connsiteY4" fmla="*/ 12879 h 502277"/>
                  <a:gd name="connsiteX0" fmla="*/ 528034 w 528034"/>
                  <a:gd name="connsiteY0" fmla="*/ 495838 h 495838"/>
                  <a:gd name="connsiteX1" fmla="*/ 463640 w 528034"/>
                  <a:gd name="connsiteY1" fmla="*/ 276897 h 495838"/>
                  <a:gd name="connsiteX2" fmla="*/ 373488 w 528034"/>
                  <a:gd name="connsiteY2" fmla="*/ 160987 h 495838"/>
                  <a:gd name="connsiteX3" fmla="*/ 218942 w 528034"/>
                  <a:gd name="connsiteY3" fmla="*/ 57956 h 495838"/>
                  <a:gd name="connsiteX4" fmla="*/ 0 w 528034"/>
                  <a:gd name="connsiteY4" fmla="*/ 6440 h 49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034" h="495838">
                    <a:moveTo>
                      <a:pt x="528034" y="495838"/>
                    </a:moveTo>
                    <a:cubicBezTo>
                      <a:pt x="528034" y="433590"/>
                      <a:pt x="489398" y="332705"/>
                      <a:pt x="463640" y="276897"/>
                    </a:cubicBezTo>
                    <a:cubicBezTo>
                      <a:pt x="437882" y="221089"/>
                      <a:pt x="414271" y="197477"/>
                      <a:pt x="373488" y="160987"/>
                    </a:cubicBezTo>
                    <a:cubicBezTo>
                      <a:pt x="332705" y="124497"/>
                      <a:pt x="281190" y="83714"/>
                      <a:pt x="218942" y="57956"/>
                    </a:cubicBezTo>
                    <a:cubicBezTo>
                      <a:pt x="156694" y="32198"/>
                      <a:pt x="59028" y="0"/>
                      <a:pt x="0" y="644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 flipV="1">
                <a:off x="7619998" y="4818845"/>
                <a:ext cx="528034" cy="495838"/>
              </a:xfrm>
              <a:custGeom>
                <a:avLst/>
                <a:gdLst>
                  <a:gd name="connsiteX0" fmla="*/ 528034 w 528034"/>
                  <a:gd name="connsiteY0" fmla="*/ 502277 h 502277"/>
                  <a:gd name="connsiteX1" fmla="*/ 515155 w 528034"/>
                  <a:gd name="connsiteY1" fmla="*/ 321972 h 502277"/>
                  <a:gd name="connsiteX2" fmla="*/ 450761 w 528034"/>
                  <a:gd name="connsiteY2" fmla="*/ 167426 h 502277"/>
                  <a:gd name="connsiteX3" fmla="*/ 193184 w 528034"/>
                  <a:gd name="connsiteY3" fmla="*/ 25758 h 502277"/>
                  <a:gd name="connsiteX4" fmla="*/ 0 w 528034"/>
                  <a:gd name="connsiteY4" fmla="*/ 12879 h 502277"/>
                  <a:gd name="connsiteX0" fmla="*/ 528034 w 528034"/>
                  <a:gd name="connsiteY0" fmla="*/ 502277 h 502277"/>
                  <a:gd name="connsiteX1" fmla="*/ 463640 w 528034"/>
                  <a:gd name="connsiteY1" fmla="*/ 283336 h 502277"/>
                  <a:gd name="connsiteX2" fmla="*/ 450761 w 528034"/>
                  <a:gd name="connsiteY2" fmla="*/ 167426 h 502277"/>
                  <a:gd name="connsiteX3" fmla="*/ 193184 w 528034"/>
                  <a:gd name="connsiteY3" fmla="*/ 25758 h 502277"/>
                  <a:gd name="connsiteX4" fmla="*/ 0 w 528034"/>
                  <a:gd name="connsiteY4" fmla="*/ 12879 h 502277"/>
                  <a:gd name="connsiteX0" fmla="*/ 528034 w 528034"/>
                  <a:gd name="connsiteY0" fmla="*/ 502277 h 502277"/>
                  <a:gd name="connsiteX1" fmla="*/ 463640 w 528034"/>
                  <a:gd name="connsiteY1" fmla="*/ 283336 h 502277"/>
                  <a:gd name="connsiteX2" fmla="*/ 373488 w 528034"/>
                  <a:gd name="connsiteY2" fmla="*/ 167426 h 502277"/>
                  <a:gd name="connsiteX3" fmla="*/ 193184 w 528034"/>
                  <a:gd name="connsiteY3" fmla="*/ 25758 h 502277"/>
                  <a:gd name="connsiteX4" fmla="*/ 0 w 528034"/>
                  <a:gd name="connsiteY4" fmla="*/ 12879 h 502277"/>
                  <a:gd name="connsiteX0" fmla="*/ 528034 w 528034"/>
                  <a:gd name="connsiteY0" fmla="*/ 495838 h 495838"/>
                  <a:gd name="connsiteX1" fmla="*/ 463640 w 528034"/>
                  <a:gd name="connsiteY1" fmla="*/ 276897 h 495838"/>
                  <a:gd name="connsiteX2" fmla="*/ 373488 w 528034"/>
                  <a:gd name="connsiteY2" fmla="*/ 160987 h 495838"/>
                  <a:gd name="connsiteX3" fmla="*/ 218942 w 528034"/>
                  <a:gd name="connsiteY3" fmla="*/ 57956 h 495838"/>
                  <a:gd name="connsiteX4" fmla="*/ 0 w 528034"/>
                  <a:gd name="connsiteY4" fmla="*/ 6440 h 49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034" h="495838">
                    <a:moveTo>
                      <a:pt x="528034" y="495838"/>
                    </a:moveTo>
                    <a:cubicBezTo>
                      <a:pt x="528034" y="433590"/>
                      <a:pt x="489398" y="332705"/>
                      <a:pt x="463640" y="276897"/>
                    </a:cubicBezTo>
                    <a:cubicBezTo>
                      <a:pt x="437882" y="221089"/>
                      <a:pt x="414271" y="197477"/>
                      <a:pt x="373488" y="160987"/>
                    </a:cubicBezTo>
                    <a:cubicBezTo>
                      <a:pt x="332705" y="124497"/>
                      <a:pt x="281190" y="83714"/>
                      <a:pt x="218942" y="57956"/>
                    </a:cubicBezTo>
                    <a:cubicBezTo>
                      <a:pt x="156694" y="32198"/>
                      <a:pt x="59028" y="0"/>
                      <a:pt x="0" y="644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 72"/>
            <p:cNvSpPr/>
            <p:nvPr/>
          </p:nvSpPr>
          <p:spPr bwMode="auto">
            <a:xfrm flipH="1">
              <a:off x="6729092" y="4093336"/>
              <a:ext cx="248992" cy="1133341"/>
            </a:xfrm>
            <a:custGeom>
              <a:avLst/>
              <a:gdLst>
                <a:gd name="connsiteX0" fmla="*/ 51515 w 248992"/>
                <a:gd name="connsiteY0" fmla="*/ 0 h 1133341"/>
                <a:gd name="connsiteX1" fmla="*/ 218941 w 248992"/>
                <a:gd name="connsiteY1" fmla="*/ 193183 h 1133341"/>
                <a:gd name="connsiteX2" fmla="*/ 231820 w 248992"/>
                <a:gd name="connsiteY2" fmla="*/ 695459 h 1133341"/>
                <a:gd name="connsiteX3" fmla="*/ 206062 w 248992"/>
                <a:gd name="connsiteY3" fmla="*/ 940158 h 1133341"/>
                <a:gd name="connsiteX4" fmla="*/ 103031 w 248992"/>
                <a:gd name="connsiteY4" fmla="*/ 1094704 h 1133341"/>
                <a:gd name="connsiteX5" fmla="*/ 0 w 248992"/>
                <a:gd name="connsiteY5" fmla="*/ 1133341 h 113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992" h="1133341">
                  <a:moveTo>
                    <a:pt x="51515" y="0"/>
                  </a:moveTo>
                  <a:cubicBezTo>
                    <a:pt x="120202" y="38636"/>
                    <a:pt x="188890" y="77273"/>
                    <a:pt x="218941" y="193183"/>
                  </a:cubicBezTo>
                  <a:cubicBezTo>
                    <a:pt x="248992" y="309093"/>
                    <a:pt x="233966" y="570963"/>
                    <a:pt x="231820" y="695459"/>
                  </a:cubicBezTo>
                  <a:cubicBezTo>
                    <a:pt x="229674" y="819955"/>
                    <a:pt x="227527" y="873617"/>
                    <a:pt x="206062" y="940158"/>
                  </a:cubicBezTo>
                  <a:cubicBezTo>
                    <a:pt x="184597" y="1006699"/>
                    <a:pt x="137375" y="1062507"/>
                    <a:pt x="103031" y="1094704"/>
                  </a:cubicBezTo>
                  <a:cubicBezTo>
                    <a:pt x="68687" y="1126901"/>
                    <a:pt x="34343" y="1130121"/>
                    <a:pt x="0" y="1133341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vs. RE 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6593" y="2010566"/>
            <a:ext cx="310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RADIATED EMISSIONS FROM COAXIAL CABLE 10 cm ABOVE GROUND PLANE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oax 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3717" y="4116890"/>
            <a:ext cx="4873083" cy="2741110"/>
          </a:xfrm>
          <a:prstGeom prst="rect">
            <a:avLst/>
          </a:prstGeom>
        </p:spPr>
      </p:pic>
      <p:pic>
        <p:nvPicPr>
          <p:cNvPr id="7" name="Picture 6" descr="coax RE full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1857"/>
            <a:ext cx="5675971" cy="319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vs. RE of Wire vs. Coax</a:t>
            </a:r>
            <a:endParaRPr lang="en-US" dirty="0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 r="17547"/>
          <a:stretch>
            <a:fillRect/>
          </a:stretch>
        </p:blipFill>
        <p:spPr bwMode="auto">
          <a:xfrm>
            <a:off x="568712" y="904524"/>
            <a:ext cx="7805853" cy="59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pic>
        <p:nvPicPr>
          <p:cNvPr id="678914" name="Picture 2"/>
          <p:cNvPicPr>
            <a:picLocks noChangeAspect="1" noChangeArrowheads="1"/>
          </p:cNvPicPr>
          <p:nvPr/>
        </p:nvPicPr>
        <p:blipFill>
          <a:blip r:embed="rId2" cstate="print"/>
          <a:srcRect r="4543"/>
          <a:stretch>
            <a:fillRect/>
          </a:stretch>
        </p:blipFill>
        <p:spPr bwMode="auto">
          <a:xfrm>
            <a:off x="390286" y="1795346"/>
            <a:ext cx="8076981" cy="506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M coax te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81" y="1169278"/>
            <a:ext cx="3016151" cy="169658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4226306" y="1996068"/>
            <a:ext cx="2096428" cy="2754352"/>
          </a:xfrm>
          <a:custGeom>
            <a:avLst/>
            <a:gdLst>
              <a:gd name="connsiteX0" fmla="*/ 0 w 1951463"/>
              <a:gd name="connsiteY0" fmla="*/ 0 h 2854712"/>
              <a:gd name="connsiteX1" fmla="*/ 769434 w 1951463"/>
              <a:gd name="connsiteY1" fmla="*/ 512956 h 2854712"/>
              <a:gd name="connsiteX2" fmla="*/ 1683834 w 1951463"/>
              <a:gd name="connsiteY2" fmla="*/ 1839951 h 2854712"/>
              <a:gd name="connsiteX3" fmla="*/ 1951463 w 1951463"/>
              <a:gd name="connsiteY3" fmla="*/ 2854712 h 285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463" h="2854712">
                <a:moveTo>
                  <a:pt x="0" y="0"/>
                </a:moveTo>
                <a:cubicBezTo>
                  <a:pt x="244397" y="103149"/>
                  <a:pt x="488795" y="206298"/>
                  <a:pt x="769434" y="512956"/>
                </a:cubicBezTo>
                <a:cubicBezTo>
                  <a:pt x="1050073" y="819614"/>
                  <a:pt x="1486829" y="1449658"/>
                  <a:pt x="1683834" y="1839951"/>
                </a:cubicBezTo>
                <a:cubicBezTo>
                  <a:pt x="1880839" y="2230244"/>
                  <a:pt x="1916151" y="2542478"/>
                  <a:pt x="1951463" y="2854712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08335" y="892097"/>
            <a:ext cx="254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Coax reduces CM current as well as radiated emissions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Radiated emissions scale with common mode current</a:t>
            </a:r>
          </a:p>
          <a:p>
            <a:r>
              <a:rPr lang="en-US" dirty="0" smtClean="0"/>
              <a:t>Shielded cables (particularly coax) significantly reduce common mode currents</a:t>
            </a:r>
          </a:p>
          <a:p>
            <a:r>
              <a:rPr lang="en-US" dirty="0" smtClean="0"/>
              <a:t>Shielded cables (particularly coax) significantly reduce radiated emissions</a:t>
            </a:r>
          </a:p>
          <a:p>
            <a:r>
              <a:rPr lang="en-US" dirty="0" smtClean="0"/>
              <a:t>Control common mode current → control radiated emissions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162" y="985545"/>
            <a:ext cx="535258" cy="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102" y="3736650"/>
            <a:ext cx="4070196" cy="31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709424" y="3236370"/>
            <a:ext cx="2575932" cy="1179513"/>
            <a:chOff x="6055112" y="2857228"/>
            <a:chExt cx="2575932" cy="1179513"/>
          </a:xfrm>
        </p:grpSpPr>
        <p:sp>
          <p:nvSpPr>
            <p:cNvPr id="8" name="Rounded Rectangular Callout 17"/>
            <p:cNvSpPr>
              <a:spLocks noChangeArrowheads="1"/>
            </p:cNvSpPr>
            <p:nvPr/>
          </p:nvSpPr>
          <p:spPr bwMode="auto">
            <a:xfrm>
              <a:off x="6099718" y="2857228"/>
              <a:ext cx="2486722" cy="1179513"/>
            </a:xfrm>
            <a:prstGeom prst="wedgeRoundRectCallout">
              <a:avLst>
                <a:gd name="adj1" fmla="val -43387"/>
                <a:gd name="adj2" fmla="val 117691"/>
                <a:gd name="adj3" fmla="val 16667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6055112" y="2991004"/>
              <a:ext cx="2575932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FF0000"/>
                  </a:solidFill>
                </a:rPr>
                <a:t>COINCIDENCE?</a:t>
              </a:r>
            </a:p>
            <a:p>
              <a:pPr algn="ctr"/>
              <a:r>
                <a:rPr lang="en-US" sz="2000" b="0" dirty="0">
                  <a:solidFill>
                    <a:srgbClr val="FF0000"/>
                  </a:solidFill>
                </a:rPr>
                <a:t>I THINK  </a:t>
              </a:r>
              <a:r>
                <a:rPr lang="en-US" sz="3200" dirty="0">
                  <a:solidFill>
                    <a:srgbClr val="FF0000"/>
                  </a:solidFill>
                </a:rPr>
                <a:t>NOT</a:t>
              </a:r>
              <a:r>
                <a:rPr lang="en-US" sz="2800" dirty="0">
                  <a:solidFill>
                    <a:srgbClr val="FF0000"/>
                  </a:solidFill>
                </a:rPr>
                <a:t>!!!!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Remember Nothing Else From Today…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2875" y="1394858"/>
            <a:ext cx="7438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DO YOU KNOW WHERE YOUR CURRENTS ARE FLOWING?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Antennas</a:t>
            </a:r>
          </a:p>
        </p:txBody>
      </p:sp>
      <p:sp>
        <p:nvSpPr>
          <p:cNvPr id="20486" name="Content Placeholder 2"/>
          <p:cNvSpPr>
            <a:spLocks noGrp="1"/>
          </p:cNvSpPr>
          <p:nvPr>
            <p:ph idx="1"/>
          </p:nvPr>
        </p:nvSpPr>
        <p:spPr>
          <a:xfrm>
            <a:off x="136525" y="1077913"/>
            <a:ext cx="8796338" cy="5308600"/>
          </a:xfrm>
        </p:spPr>
        <p:txBody>
          <a:bodyPr/>
          <a:lstStyle/>
          <a:p>
            <a:r>
              <a:rPr lang="en-US" sz="1600" dirty="0" smtClean="0"/>
              <a:t>When an antenna radiates, it means that it is transmitting power</a:t>
            </a:r>
          </a:p>
          <a:p>
            <a:r>
              <a:rPr lang="en-US" sz="1600" dirty="0" smtClean="0"/>
              <a:t>Transmitted power 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is related to the square of the rms current through the radiation resistance R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of the antenna:</a:t>
            </a:r>
          </a:p>
        </p:txBody>
      </p:sp>
      <p:cxnSp>
        <p:nvCxnSpPr>
          <p:cNvPr id="2048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5592763" y="4764088"/>
            <a:ext cx="134937" cy="2301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20488" name="Straight Arrow Connector 13"/>
          <p:cNvCxnSpPr>
            <a:cxnSpLocks noChangeShapeType="1"/>
          </p:cNvCxnSpPr>
          <p:nvPr/>
        </p:nvCxnSpPr>
        <p:spPr bwMode="auto">
          <a:xfrm>
            <a:off x="5773738" y="4797425"/>
            <a:ext cx="925512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78438" y="4806950"/>
            <a:ext cx="312737" cy="304800"/>
            <a:chOff x="6097016" y="4752785"/>
            <a:chExt cx="312738" cy="304800"/>
          </a:xfrm>
        </p:grpSpPr>
        <p:sp>
          <p:nvSpPr>
            <p:cNvPr id="20501" name="TextBox 61"/>
            <p:cNvSpPr txBox="1">
              <a:spLocks noChangeArrowheads="1"/>
            </p:cNvSpPr>
            <p:nvPr/>
          </p:nvSpPr>
          <p:spPr bwMode="auto">
            <a:xfrm>
              <a:off x="6097016" y="4752785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20502" name="Straight Arrow Connector 66"/>
            <p:cNvCxnSpPr>
              <a:cxnSpLocks noChangeShapeType="1"/>
            </p:cNvCxnSpPr>
            <p:nvPr/>
          </p:nvCxnSpPr>
          <p:spPr bwMode="auto">
            <a:xfrm>
              <a:off x="6203278" y="4782746"/>
              <a:ext cx="170021" cy="1589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735638" y="4187825"/>
            <a:ext cx="303212" cy="304800"/>
            <a:chOff x="2690037" y="3320902"/>
            <a:chExt cx="303304" cy="304604"/>
          </a:xfrm>
        </p:grpSpPr>
        <p:sp>
          <p:nvSpPr>
            <p:cNvPr id="20499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20500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6769100" y="4591050"/>
          <a:ext cx="1158875" cy="355600"/>
        </p:xfrm>
        <a:graphic>
          <a:graphicData uri="http://schemas.openxmlformats.org/presentationml/2006/ole">
            <p:oleObj spid="_x0000_s339970" name="Equation" r:id="rId3" imgW="660240" imgH="203040" progId="Equation.3">
              <p:embed/>
            </p:oleObj>
          </a:graphicData>
        </a:graphic>
      </p:graphicFrame>
      <p:sp>
        <p:nvSpPr>
          <p:cNvPr id="20491" name="TextBox 21"/>
          <p:cNvSpPr txBox="1">
            <a:spLocks noChangeArrowheads="1"/>
          </p:cNvSpPr>
          <p:nvPr/>
        </p:nvSpPr>
        <p:spPr bwMode="auto">
          <a:xfrm>
            <a:off x="6218238" y="5027613"/>
            <a:ext cx="22590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Direction of propagation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Power density in W/m</a:t>
            </a:r>
            <a:r>
              <a:rPr lang="en-US" sz="1400" baseline="30000">
                <a:solidFill>
                  <a:srgbClr val="FF0000"/>
                </a:solidFill>
              </a:rPr>
              <a:t>2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(V/m x A/m)</a:t>
            </a:r>
            <a:endParaRPr lang="en-US" sz="1400" baseline="30000">
              <a:solidFill>
                <a:srgbClr val="FF0000"/>
              </a:solidFill>
            </a:endParaRPr>
          </a:p>
        </p:txBody>
      </p:sp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6670675" y="4338638"/>
            <a:ext cx="1354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Poynting Vector</a:t>
            </a:r>
          </a:p>
        </p:txBody>
      </p:sp>
      <p:pic>
        <p:nvPicPr>
          <p:cNvPr id="20493" name="Picture 5" descr="Dipole radiation patt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3032125"/>
            <a:ext cx="43878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4" name="Straight Arrow Connector 11"/>
          <p:cNvCxnSpPr>
            <a:cxnSpLocks noChangeShapeType="1"/>
          </p:cNvCxnSpPr>
          <p:nvPr/>
        </p:nvCxnSpPr>
        <p:spPr bwMode="auto">
          <a:xfrm rot="5400000" flipH="1">
            <a:off x="5526088" y="4543425"/>
            <a:ext cx="501650" cy="31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med"/>
          </a:ln>
        </p:spPr>
      </p:cxnSp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4981575" y="5953125"/>
          <a:ext cx="1223963" cy="566738"/>
        </p:xfrm>
        <a:graphic>
          <a:graphicData uri="http://schemas.openxmlformats.org/presentationml/2006/ole">
            <p:oleObj spid="_x0000_s339971" name="Equation" r:id="rId5" imgW="520560" imgH="241200" progId="Equation.3">
              <p:embed/>
            </p:oleObj>
          </a:graphicData>
        </a:graphic>
      </p:graphicFrame>
      <p:cxnSp>
        <p:nvCxnSpPr>
          <p:cNvPr id="20495" name="Straight Arrow Connector 21"/>
          <p:cNvCxnSpPr>
            <a:cxnSpLocks noChangeShapeType="1"/>
          </p:cNvCxnSpPr>
          <p:nvPr/>
        </p:nvCxnSpPr>
        <p:spPr bwMode="auto">
          <a:xfrm>
            <a:off x="5121275" y="5607050"/>
            <a:ext cx="60325" cy="3778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3000375" y="1876425"/>
          <a:ext cx="3146425" cy="1189038"/>
        </p:xfrm>
        <a:graphic>
          <a:graphicData uri="http://schemas.openxmlformats.org/presentationml/2006/ole">
            <p:oleObj spid="_x0000_s339972" name="Equation" r:id="rId6" imgW="1041120" imgH="393480" progId="Equation.3">
              <p:embed/>
            </p:oleObj>
          </a:graphicData>
        </a:graphic>
      </p:graphicFrame>
      <p:cxnSp>
        <p:nvCxnSpPr>
          <p:cNvPr id="20497" name="Straight Arrow Connector 21"/>
          <p:cNvCxnSpPr>
            <a:cxnSpLocks noChangeShapeType="1"/>
          </p:cNvCxnSpPr>
          <p:nvPr/>
        </p:nvCxnSpPr>
        <p:spPr bwMode="auto">
          <a:xfrm flipV="1">
            <a:off x="3024188" y="4022725"/>
            <a:ext cx="0" cy="5000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498" name="TextBox 22"/>
          <p:cNvSpPr txBox="1">
            <a:spLocks noChangeArrowheads="1"/>
          </p:cNvSpPr>
          <p:nvPr/>
        </p:nvSpPr>
        <p:spPr bwMode="auto">
          <a:xfrm>
            <a:off x="2946400" y="4391025"/>
            <a:ext cx="51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00000" flipH="1">
            <a:off x="4084506" y="3306361"/>
            <a:ext cx="996950" cy="9969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36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Antennas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Receiving antenna converts incident electric field into received voltage</a:t>
            </a:r>
          </a:p>
          <a:p>
            <a:pPr lvl="1"/>
            <a:r>
              <a:rPr lang="en-US" sz="1600" dirty="0" smtClean="0"/>
              <a:t>Conversion factor between power density (W/m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into received power (W) is called Effective Aperture (m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Conversion factor between E-field (V/m) into V is called Effective Height (m)</a:t>
            </a:r>
          </a:p>
          <a:p>
            <a:pPr lvl="2"/>
            <a:r>
              <a:rPr lang="en-US" sz="1400" dirty="0" smtClean="0"/>
              <a:t>Inverse is called Antenna Factor (1/m)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413367" y="4389036"/>
            <a:ext cx="2830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Input power density, P</a:t>
            </a:r>
            <a:r>
              <a:rPr lang="en-US" sz="1400" baseline="-25000">
                <a:solidFill>
                  <a:srgbClr val="FF0000"/>
                </a:solidFill>
              </a:rPr>
              <a:t>D</a:t>
            </a:r>
            <a:r>
              <a:rPr lang="en-US" sz="1400">
                <a:solidFill>
                  <a:srgbClr val="FF0000"/>
                </a:solidFill>
              </a:rPr>
              <a:t> (W/m</a:t>
            </a:r>
            <a:r>
              <a:rPr lang="en-US" sz="1400" baseline="30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6875" name="TextBox 6"/>
          <p:cNvSpPr txBox="1">
            <a:spLocks noChangeArrowheads="1"/>
          </p:cNvSpPr>
          <p:nvPr/>
        </p:nvSpPr>
        <p:spPr bwMode="auto">
          <a:xfrm>
            <a:off x="3459879" y="4389036"/>
            <a:ext cx="25103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x effective aperture, A</a:t>
            </a:r>
            <a:r>
              <a:rPr lang="en-US" sz="1400" baseline="-25000">
                <a:solidFill>
                  <a:srgbClr val="FF0000"/>
                </a:solidFill>
              </a:rPr>
              <a:t>e</a:t>
            </a:r>
            <a:r>
              <a:rPr lang="en-US" sz="1400">
                <a:solidFill>
                  <a:srgbClr val="FF0000"/>
                </a:solidFill>
              </a:rPr>
              <a:t> (m</a:t>
            </a:r>
            <a:r>
              <a:rPr lang="en-US" sz="1400" baseline="30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00">
                <a:solidFill>
                  <a:srgbClr val="FF0000"/>
                </a:solidFill>
              </a:rPr>
              <a:t>λ</a:t>
            </a:r>
            <a:r>
              <a:rPr lang="el-GR" sz="1400" baseline="30000">
                <a:solidFill>
                  <a:srgbClr val="FF0000"/>
                </a:solidFill>
              </a:rPr>
              <a:t>2</a:t>
            </a:r>
            <a:r>
              <a:rPr lang="el-GR" sz="1400">
                <a:solidFill>
                  <a:srgbClr val="FF0000"/>
                </a:solidFill>
              </a:rPr>
              <a:t>/(4π) </a:t>
            </a:r>
            <a:endParaRPr lang="en-US" sz="1400">
              <a:solidFill>
                <a:srgbClr val="FF0000"/>
              </a:solidFill>
            </a:endParaRPr>
          </a:p>
          <a:p>
            <a:pPr lvl="1"/>
            <a:r>
              <a:rPr lang="en-US" sz="1400">
                <a:solidFill>
                  <a:srgbClr val="FF0000"/>
                </a:solidFill>
              </a:rPr>
              <a:t>= Gc</a:t>
            </a:r>
            <a:r>
              <a:rPr lang="en-US" sz="1400" baseline="30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/(4πf</a:t>
            </a:r>
            <a:r>
              <a:rPr lang="en-US" sz="1400" baseline="30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6876" name="TextBox 7"/>
          <p:cNvSpPr txBox="1">
            <a:spLocks noChangeArrowheads="1"/>
          </p:cNvSpPr>
          <p:nvPr/>
        </p:nvSpPr>
        <p:spPr bwMode="auto">
          <a:xfrm>
            <a:off x="6465016" y="4389036"/>
            <a:ext cx="2064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= output power, P (W) </a:t>
            </a:r>
          </a:p>
        </p:txBody>
      </p:sp>
      <p:pic>
        <p:nvPicPr>
          <p:cNvPr id="368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243" y="3388911"/>
            <a:ext cx="1295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ight Arrow 19"/>
          <p:cNvSpPr>
            <a:spLocks noChangeArrowheads="1"/>
          </p:cNvSpPr>
          <p:nvPr/>
        </p:nvSpPr>
        <p:spPr bwMode="auto">
          <a:xfrm>
            <a:off x="5657718" y="3504799"/>
            <a:ext cx="925513" cy="390525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TextBox 20"/>
          <p:cNvSpPr txBox="1">
            <a:spLocks noChangeArrowheads="1"/>
          </p:cNvSpPr>
          <p:nvPr/>
        </p:nvSpPr>
        <p:spPr bwMode="auto">
          <a:xfrm>
            <a:off x="6711818" y="3384149"/>
            <a:ext cx="141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Receiver front end</a:t>
            </a:r>
          </a:p>
        </p:txBody>
      </p:sp>
      <p:sp>
        <p:nvSpPr>
          <p:cNvPr id="36880" name="TextBox 21"/>
          <p:cNvSpPr txBox="1">
            <a:spLocks noChangeArrowheads="1"/>
          </p:cNvSpPr>
          <p:nvPr/>
        </p:nvSpPr>
        <p:spPr bwMode="auto">
          <a:xfrm>
            <a:off x="599191" y="5183884"/>
            <a:ext cx="2432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Input electric field, E (V/m)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P</a:t>
            </a:r>
            <a:r>
              <a:rPr lang="en-US" sz="1400" baseline="-25000">
                <a:solidFill>
                  <a:srgbClr val="FF0000"/>
                </a:solidFill>
              </a:rPr>
              <a:t>D</a:t>
            </a:r>
            <a:r>
              <a:rPr lang="en-US" sz="1400">
                <a:solidFill>
                  <a:srgbClr val="FF0000"/>
                </a:solidFill>
              </a:rPr>
              <a:t>= E</a:t>
            </a:r>
            <a:r>
              <a:rPr lang="en-US" sz="1400" baseline="30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/120</a:t>
            </a:r>
            <a:r>
              <a:rPr lang="el-GR" sz="1400">
                <a:solidFill>
                  <a:srgbClr val="FF0000"/>
                </a:solidFill>
              </a:rPr>
              <a:t>π</a:t>
            </a:r>
            <a:r>
              <a:rPr lang="en-US" sz="1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81" name="TextBox 23"/>
          <p:cNvSpPr txBox="1">
            <a:spLocks noChangeArrowheads="1"/>
          </p:cNvSpPr>
          <p:nvPr/>
        </p:nvSpPr>
        <p:spPr bwMode="auto">
          <a:xfrm>
            <a:off x="6479304" y="5183884"/>
            <a:ext cx="21595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output RF potential (V) </a:t>
            </a:r>
          </a:p>
          <a:p>
            <a:r>
              <a:rPr lang="en-US" sz="1400">
                <a:solidFill>
                  <a:srgbClr val="FF0000"/>
                </a:solidFill>
              </a:rPr>
              <a:t>P = V</a:t>
            </a:r>
            <a:r>
              <a:rPr lang="en-US" sz="1400" baseline="30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/R</a:t>
            </a:r>
          </a:p>
          <a:p>
            <a:r>
              <a:rPr lang="en-US" sz="1400">
                <a:solidFill>
                  <a:srgbClr val="FF0000"/>
                </a:solidFill>
              </a:rPr>
              <a:t>R = 50 </a:t>
            </a:r>
            <a:r>
              <a:rPr lang="el-GR" sz="1400">
                <a:solidFill>
                  <a:srgbClr val="FF0000"/>
                </a:solidFill>
              </a:rPr>
              <a:t>Ω</a:t>
            </a:r>
            <a:r>
              <a:rPr lang="en-US" sz="1400">
                <a:solidFill>
                  <a:srgbClr val="FF0000"/>
                </a:solidFill>
              </a:rPr>
              <a:t> typical</a:t>
            </a:r>
          </a:p>
        </p:txBody>
      </p:sp>
      <p:sp>
        <p:nvSpPr>
          <p:cNvPr id="36882" name="TextBox 15"/>
          <p:cNvSpPr txBox="1">
            <a:spLocks noChangeArrowheads="1"/>
          </p:cNvSpPr>
          <p:nvPr/>
        </p:nvSpPr>
        <p:spPr bwMode="auto">
          <a:xfrm>
            <a:off x="3413102" y="5222521"/>
            <a:ext cx="2557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 effective height, h</a:t>
            </a:r>
            <a:r>
              <a:rPr lang="en-US" baseline="-25000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 (m)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= V/E</a:t>
            </a:r>
          </a:p>
        </p:txBody>
      </p:sp>
      <p:sp>
        <p:nvSpPr>
          <p:cNvPr id="36883" name="TextBox 16"/>
          <p:cNvSpPr txBox="1">
            <a:spLocks noChangeArrowheads="1"/>
          </p:cNvSpPr>
          <p:nvPr/>
        </p:nvSpPr>
        <p:spPr bwMode="auto">
          <a:xfrm>
            <a:off x="3513868" y="5809227"/>
            <a:ext cx="2156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 algn="ctr"/>
            <a:r>
              <a:rPr lang="en-US" dirty="0">
                <a:solidFill>
                  <a:srgbClr val="0000FF"/>
                </a:solidFill>
              </a:rPr>
              <a:t>Antenna Factor (AF)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= E/V = 1/h</a:t>
            </a:r>
            <a:r>
              <a:rPr lang="en-US" baseline="-250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284113" y="5177307"/>
            <a:ext cx="2807594" cy="127500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Unintentional Radiators, a.k.a.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If any part of your equipment radiates or is susceptible to radio frequency (RF) energy, you have created an antenna whether or not you call it one</a:t>
            </a:r>
          </a:p>
          <a:p>
            <a:r>
              <a:rPr lang="en-US" sz="1400" dirty="0" smtClean="0"/>
              <a:t>Recall:  An antenna is made by establishing an RF potential between two conductors</a:t>
            </a:r>
          </a:p>
          <a:p>
            <a:r>
              <a:rPr lang="en-US" sz="1400" dirty="0" smtClean="0"/>
              <a:t>These can be any two conductors, e.g.:</a:t>
            </a:r>
          </a:p>
          <a:p>
            <a:pPr lvl="1"/>
            <a:r>
              <a:rPr lang="en-US" sz="1400" dirty="0" smtClean="0"/>
              <a:t>Cable and chassis</a:t>
            </a:r>
          </a:p>
          <a:p>
            <a:pPr lvl="1"/>
            <a:r>
              <a:rPr lang="en-US" sz="1400" dirty="0" smtClean="0"/>
              <a:t>Cable and ground plane (structure)</a:t>
            </a:r>
          </a:p>
          <a:p>
            <a:pPr lvl="1"/>
            <a:r>
              <a:rPr lang="en-US" sz="1400" dirty="0" smtClean="0"/>
              <a:t>PC board trace and chassis</a:t>
            </a:r>
          </a:p>
          <a:p>
            <a:pPr lvl="1"/>
            <a:r>
              <a:rPr lang="en-US" sz="1400" dirty="0" smtClean="0"/>
              <a:t>Poorly bonded connector and chassis (seams on chassis)</a:t>
            </a:r>
          </a:p>
          <a:p>
            <a:pPr lvl="1"/>
            <a:r>
              <a:rPr lang="en-US" sz="1400" dirty="0" smtClean="0"/>
              <a:t>Etc.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7285" y="5048521"/>
            <a:ext cx="1545465" cy="117197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93961" y="5479963"/>
            <a:ext cx="257577" cy="30909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00777" y="5634509"/>
            <a:ext cx="318108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96980" y="6220498"/>
            <a:ext cx="530609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674254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883956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093658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303360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513062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2722764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932466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142168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351870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561572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3771274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3980976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190678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400380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4610082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819784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5029486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239188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5448890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5658592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5868294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6077996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6287698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6497392" y="6203325"/>
            <a:ext cx="193183" cy="1416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6" name="Group 124"/>
          <p:cNvGrpSpPr>
            <a:grpSpLocks/>
          </p:cNvGrpSpPr>
          <p:nvPr/>
        </p:nvGrpSpPr>
        <p:grpSpPr bwMode="auto">
          <a:xfrm rot="2700000">
            <a:off x="3508019" y="5768592"/>
            <a:ext cx="269269" cy="201952"/>
            <a:chOff x="3429000" y="3124200"/>
            <a:chExt cx="304800" cy="228600"/>
          </a:xfrm>
        </p:grpSpPr>
        <p:cxnSp>
          <p:nvCxnSpPr>
            <p:cNvPr id="52" name="Straight Connector 114"/>
            <p:cNvCxnSpPr>
              <a:cxnSpLocks noChangeShapeType="1"/>
            </p:cNvCxnSpPr>
            <p:nvPr/>
          </p:nvCxnSpPr>
          <p:spPr bwMode="auto">
            <a:xfrm>
              <a:off x="3429000" y="32004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</p:cxnSp>
        <p:cxnSp>
          <p:nvCxnSpPr>
            <p:cNvPr id="53" name="Straight Connector 115"/>
            <p:cNvCxnSpPr>
              <a:cxnSpLocks noChangeShapeType="1"/>
            </p:cNvCxnSpPr>
            <p:nvPr/>
          </p:nvCxnSpPr>
          <p:spPr bwMode="auto">
            <a:xfrm>
              <a:off x="3429000" y="32766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</p:cxnSp>
        <p:cxnSp>
          <p:nvCxnSpPr>
            <p:cNvPr id="54" name="Straight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3543300" y="3162300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</p:cxnSp>
        <p:cxnSp>
          <p:nvCxnSpPr>
            <p:cNvPr id="55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3543300" y="3314700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</p:cxnSp>
      </p:grpSp>
      <p:sp>
        <p:nvSpPr>
          <p:cNvPr id="56" name="Freeform 55"/>
          <p:cNvSpPr/>
          <p:nvPr/>
        </p:nvSpPr>
        <p:spPr bwMode="auto">
          <a:xfrm>
            <a:off x="3709115" y="5628070"/>
            <a:ext cx="60102" cy="167425"/>
          </a:xfrm>
          <a:custGeom>
            <a:avLst/>
            <a:gdLst>
              <a:gd name="connsiteX0" fmla="*/ 0 w 60102"/>
              <a:gd name="connsiteY0" fmla="*/ 167425 h 167425"/>
              <a:gd name="connsiteX1" fmla="*/ 51516 w 60102"/>
              <a:gd name="connsiteY1" fmla="*/ 103031 h 167425"/>
              <a:gd name="connsiteX2" fmla="*/ 51516 w 60102"/>
              <a:gd name="connsiteY2" fmla="*/ 0 h 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02" h="167425">
                <a:moveTo>
                  <a:pt x="0" y="167425"/>
                </a:moveTo>
                <a:cubicBezTo>
                  <a:pt x="21465" y="149180"/>
                  <a:pt x="42930" y="130935"/>
                  <a:pt x="51516" y="103031"/>
                </a:cubicBezTo>
                <a:cubicBezTo>
                  <a:pt x="60102" y="75127"/>
                  <a:pt x="55809" y="37563"/>
                  <a:pt x="5151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3322749" y="5937163"/>
            <a:ext cx="231820" cy="120203"/>
          </a:xfrm>
          <a:custGeom>
            <a:avLst/>
            <a:gdLst>
              <a:gd name="connsiteX0" fmla="*/ 231820 w 231820"/>
              <a:gd name="connsiteY0" fmla="*/ 0 h 120203"/>
              <a:gd name="connsiteX1" fmla="*/ 141668 w 231820"/>
              <a:gd name="connsiteY1" fmla="*/ 103031 h 120203"/>
              <a:gd name="connsiteX2" fmla="*/ 0 w 231820"/>
              <a:gd name="connsiteY2" fmla="*/ 103031 h 12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820" h="120203">
                <a:moveTo>
                  <a:pt x="231820" y="0"/>
                </a:moveTo>
                <a:cubicBezTo>
                  <a:pt x="206062" y="42929"/>
                  <a:pt x="180305" y="85859"/>
                  <a:pt x="141668" y="103031"/>
                </a:cubicBezTo>
                <a:cubicBezTo>
                  <a:pt x="103031" y="120203"/>
                  <a:pt x="51515" y="111617"/>
                  <a:pt x="0" y="10303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1"/>
          <p:cNvGrpSpPr/>
          <p:nvPr/>
        </p:nvGrpSpPr>
        <p:grpSpPr>
          <a:xfrm>
            <a:off x="4562340" y="5615191"/>
            <a:ext cx="304800" cy="605307"/>
            <a:chOff x="4652493" y="5357611"/>
            <a:chExt cx="304800" cy="605307"/>
          </a:xfrm>
        </p:grpSpPr>
        <p:grpSp>
          <p:nvGrpSpPr>
            <p:cNvPr id="10" name="Group 124"/>
            <p:cNvGrpSpPr>
              <a:grpSpLocks/>
            </p:cNvGrpSpPr>
            <p:nvPr/>
          </p:nvGrpSpPr>
          <p:grpSpPr bwMode="auto">
            <a:xfrm>
              <a:off x="4652493" y="5532550"/>
              <a:ext cx="304800" cy="228600"/>
              <a:chOff x="3429000" y="3124200"/>
              <a:chExt cx="304800" cy="228600"/>
            </a:xfrm>
          </p:grpSpPr>
          <p:cxnSp>
            <p:nvCxnSpPr>
              <p:cNvPr id="42" name="Straight Connector 114"/>
              <p:cNvCxnSpPr>
                <a:cxnSpLocks noChangeShapeType="1"/>
              </p:cNvCxnSpPr>
              <p:nvPr/>
            </p:nvCxnSpPr>
            <p:spPr bwMode="auto">
              <a:xfrm>
                <a:off x="3429000" y="3200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43" name="Straight Connector 115"/>
              <p:cNvCxnSpPr>
                <a:cxnSpLocks noChangeShapeType="1"/>
              </p:cNvCxnSpPr>
              <p:nvPr/>
            </p:nvCxnSpPr>
            <p:spPr bwMode="auto">
              <a:xfrm>
                <a:off x="3429000" y="32766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44" name="Straight Connector 1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43300" y="3162300"/>
                <a:ext cx="76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45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543300" y="3314700"/>
                <a:ext cx="76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</p:grpSp>
        <p:cxnSp>
          <p:nvCxnSpPr>
            <p:cNvPr id="59" name="Straight Connector 58"/>
            <p:cNvCxnSpPr/>
            <p:nvPr/>
          </p:nvCxnSpPr>
          <p:spPr bwMode="auto">
            <a:xfrm flipV="1">
              <a:off x="4803820" y="5357611"/>
              <a:ext cx="0" cy="1674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803820" y="5769735"/>
              <a:ext cx="0" cy="1931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35" name="Group 62"/>
          <p:cNvGrpSpPr/>
          <p:nvPr/>
        </p:nvGrpSpPr>
        <p:grpSpPr>
          <a:xfrm>
            <a:off x="5629140" y="5625924"/>
            <a:ext cx="304800" cy="605307"/>
            <a:chOff x="4652493" y="5357611"/>
            <a:chExt cx="304800" cy="605307"/>
          </a:xfrm>
        </p:grpSpPr>
        <p:grpSp>
          <p:nvGrpSpPr>
            <p:cNvPr id="36" name="Group 124"/>
            <p:cNvGrpSpPr>
              <a:grpSpLocks/>
            </p:cNvGrpSpPr>
            <p:nvPr/>
          </p:nvGrpSpPr>
          <p:grpSpPr bwMode="auto">
            <a:xfrm>
              <a:off x="4652493" y="5532550"/>
              <a:ext cx="304800" cy="228600"/>
              <a:chOff x="3429000" y="3124200"/>
              <a:chExt cx="304800" cy="228600"/>
            </a:xfrm>
          </p:grpSpPr>
          <p:cxnSp>
            <p:nvCxnSpPr>
              <p:cNvPr id="67" name="Straight Connector 114"/>
              <p:cNvCxnSpPr>
                <a:cxnSpLocks noChangeShapeType="1"/>
              </p:cNvCxnSpPr>
              <p:nvPr/>
            </p:nvCxnSpPr>
            <p:spPr bwMode="auto">
              <a:xfrm>
                <a:off x="3429000" y="3200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68" name="Straight Connector 115"/>
              <p:cNvCxnSpPr>
                <a:cxnSpLocks noChangeShapeType="1"/>
              </p:cNvCxnSpPr>
              <p:nvPr/>
            </p:nvCxnSpPr>
            <p:spPr bwMode="auto">
              <a:xfrm>
                <a:off x="3429000" y="32766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69" name="Straight Connector 1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43300" y="3162300"/>
                <a:ext cx="76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  <p:cxnSp>
            <p:nvCxnSpPr>
              <p:cNvPr id="7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543300" y="3314700"/>
                <a:ext cx="762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</p:cxnSp>
        </p:grpSp>
        <p:cxnSp>
          <p:nvCxnSpPr>
            <p:cNvPr id="65" name="Straight Connector 64"/>
            <p:cNvCxnSpPr/>
            <p:nvPr/>
          </p:nvCxnSpPr>
          <p:spPr bwMode="auto">
            <a:xfrm flipV="1">
              <a:off x="4803820" y="5357611"/>
              <a:ext cx="0" cy="1674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4803820" y="5769735"/>
              <a:ext cx="0" cy="1931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71" name="Freeform 70"/>
          <p:cNvSpPr/>
          <p:nvPr/>
        </p:nvSpPr>
        <p:spPr bwMode="auto">
          <a:xfrm>
            <a:off x="3503054" y="5490695"/>
            <a:ext cx="457199" cy="620332"/>
          </a:xfrm>
          <a:custGeom>
            <a:avLst/>
            <a:gdLst>
              <a:gd name="connsiteX0" fmla="*/ 12878 w 457199"/>
              <a:gd name="connsiteY0" fmla="*/ 8586 h 620332"/>
              <a:gd name="connsiteX1" fmla="*/ 283335 w 457199"/>
              <a:gd name="connsiteY1" fmla="*/ 8586 h 620332"/>
              <a:gd name="connsiteX2" fmla="*/ 412123 w 457199"/>
              <a:gd name="connsiteY2" fmla="*/ 60102 h 620332"/>
              <a:gd name="connsiteX3" fmla="*/ 437881 w 457199"/>
              <a:gd name="connsiteY3" fmla="*/ 253285 h 620332"/>
              <a:gd name="connsiteX4" fmla="*/ 296214 w 457199"/>
              <a:gd name="connsiteY4" fmla="*/ 485105 h 620332"/>
              <a:gd name="connsiteX5" fmla="*/ 141667 w 457199"/>
              <a:gd name="connsiteY5" fmla="*/ 601014 h 620332"/>
              <a:gd name="connsiteX6" fmla="*/ 0 w 457199"/>
              <a:gd name="connsiteY6" fmla="*/ 601014 h 62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199" h="620332">
                <a:moveTo>
                  <a:pt x="12878" y="8586"/>
                </a:moveTo>
                <a:cubicBezTo>
                  <a:pt x="114836" y="4293"/>
                  <a:pt x="216794" y="0"/>
                  <a:pt x="283335" y="8586"/>
                </a:cubicBezTo>
                <a:cubicBezTo>
                  <a:pt x="349876" y="17172"/>
                  <a:pt x="386365" y="19319"/>
                  <a:pt x="412123" y="60102"/>
                </a:cubicBezTo>
                <a:cubicBezTo>
                  <a:pt x="437881" y="100885"/>
                  <a:pt x="457199" y="182451"/>
                  <a:pt x="437881" y="253285"/>
                </a:cubicBezTo>
                <a:cubicBezTo>
                  <a:pt x="418563" y="324119"/>
                  <a:pt x="345583" y="427150"/>
                  <a:pt x="296214" y="485105"/>
                </a:cubicBezTo>
                <a:cubicBezTo>
                  <a:pt x="246845" y="543060"/>
                  <a:pt x="191036" y="581696"/>
                  <a:pt x="141667" y="601014"/>
                </a:cubicBezTo>
                <a:cubicBezTo>
                  <a:pt x="92298" y="620332"/>
                  <a:pt x="46149" y="610673"/>
                  <a:pt x="0" y="60101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 bwMode="auto">
          <a:xfrm>
            <a:off x="4378817" y="5499281"/>
            <a:ext cx="605307" cy="646090"/>
          </a:xfrm>
          <a:custGeom>
            <a:avLst/>
            <a:gdLst>
              <a:gd name="connsiteX0" fmla="*/ 0 w 605307"/>
              <a:gd name="connsiteY0" fmla="*/ 12879 h 646090"/>
              <a:gd name="connsiteX1" fmla="*/ 399245 w 605307"/>
              <a:gd name="connsiteY1" fmla="*/ 12879 h 646090"/>
              <a:gd name="connsiteX2" fmla="*/ 515155 w 605307"/>
              <a:gd name="connsiteY2" fmla="*/ 90152 h 646090"/>
              <a:gd name="connsiteX3" fmla="*/ 592428 w 605307"/>
              <a:gd name="connsiteY3" fmla="*/ 257578 h 646090"/>
              <a:gd name="connsiteX4" fmla="*/ 592428 w 605307"/>
              <a:gd name="connsiteY4" fmla="*/ 476519 h 646090"/>
              <a:gd name="connsiteX5" fmla="*/ 515155 w 605307"/>
              <a:gd name="connsiteY5" fmla="*/ 605307 h 646090"/>
              <a:gd name="connsiteX6" fmla="*/ 206062 w 605307"/>
              <a:gd name="connsiteY6" fmla="*/ 643944 h 646090"/>
              <a:gd name="connsiteX7" fmla="*/ 0 w 605307"/>
              <a:gd name="connsiteY7" fmla="*/ 618186 h 64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307" h="646090">
                <a:moveTo>
                  <a:pt x="0" y="12879"/>
                </a:moveTo>
                <a:cubicBezTo>
                  <a:pt x="156693" y="6439"/>
                  <a:pt x="313386" y="0"/>
                  <a:pt x="399245" y="12879"/>
                </a:cubicBezTo>
                <a:cubicBezTo>
                  <a:pt x="485104" y="25758"/>
                  <a:pt x="482958" y="49369"/>
                  <a:pt x="515155" y="90152"/>
                </a:cubicBezTo>
                <a:cubicBezTo>
                  <a:pt x="547352" y="130935"/>
                  <a:pt x="579549" y="193184"/>
                  <a:pt x="592428" y="257578"/>
                </a:cubicBezTo>
                <a:cubicBezTo>
                  <a:pt x="605307" y="321973"/>
                  <a:pt x="605307" y="418564"/>
                  <a:pt x="592428" y="476519"/>
                </a:cubicBezTo>
                <a:cubicBezTo>
                  <a:pt x="579549" y="534474"/>
                  <a:pt x="579549" y="577403"/>
                  <a:pt x="515155" y="605307"/>
                </a:cubicBezTo>
                <a:cubicBezTo>
                  <a:pt x="450761" y="633211"/>
                  <a:pt x="291921" y="641798"/>
                  <a:pt x="206062" y="643944"/>
                </a:cubicBezTo>
                <a:cubicBezTo>
                  <a:pt x="120203" y="646090"/>
                  <a:pt x="60101" y="632138"/>
                  <a:pt x="0" y="618186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 bwMode="auto">
          <a:xfrm>
            <a:off x="5458496" y="5497135"/>
            <a:ext cx="605307" cy="646090"/>
          </a:xfrm>
          <a:custGeom>
            <a:avLst/>
            <a:gdLst>
              <a:gd name="connsiteX0" fmla="*/ 0 w 605307"/>
              <a:gd name="connsiteY0" fmla="*/ 12879 h 646090"/>
              <a:gd name="connsiteX1" fmla="*/ 399245 w 605307"/>
              <a:gd name="connsiteY1" fmla="*/ 12879 h 646090"/>
              <a:gd name="connsiteX2" fmla="*/ 515155 w 605307"/>
              <a:gd name="connsiteY2" fmla="*/ 90152 h 646090"/>
              <a:gd name="connsiteX3" fmla="*/ 592428 w 605307"/>
              <a:gd name="connsiteY3" fmla="*/ 257578 h 646090"/>
              <a:gd name="connsiteX4" fmla="*/ 592428 w 605307"/>
              <a:gd name="connsiteY4" fmla="*/ 476519 h 646090"/>
              <a:gd name="connsiteX5" fmla="*/ 515155 w 605307"/>
              <a:gd name="connsiteY5" fmla="*/ 605307 h 646090"/>
              <a:gd name="connsiteX6" fmla="*/ 206062 w 605307"/>
              <a:gd name="connsiteY6" fmla="*/ 643944 h 646090"/>
              <a:gd name="connsiteX7" fmla="*/ 0 w 605307"/>
              <a:gd name="connsiteY7" fmla="*/ 618186 h 64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307" h="646090">
                <a:moveTo>
                  <a:pt x="0" y="12879"/>
                </a:moveTo>
                <a:cubicBezTo>
                  <a:pt x="156693" y="6439"/>
                  <a:pt x="313386" y="0"/>
                  <a:pt x="399245" y="12879"/>
                </a:cubicBezTo>
                <a:cubicBezTo>
                  <a:pt x="485104" y="25758"/>
                  <a:pt x="482958" y="49369"/>
                  <a:pt x="515155" y="90152"/>
                </a:cubicBezTo>
                <a:cubicBezTo>
                  <a:pt x="547352" y="130935"/>
                  <a:pt x="579549" y="193184"/>
                  <a:pt x="592428" y="257578"/>
                </a:cubicBezTo>
                <a:cubicBezTo>
                  <a:pt x="605307" y="321973"/>
                  <a:pt x="605307" y="418564"/>
                  <a:pt x="592428" y="476519"/>
                </a:cubicBezTo>
                <a:cubicBezTo>
                  <a:pt x="579549" y="534474"/>
                  <a:pt x="579549" y="577403"/>
                  <a:pt x="515155" y="605307"/>
                </a:cubicBezTo>
                <a:cubicBezTo>
                  <a:pt x="450761" y="633211"/>
                  <a:pt x="291921" y="641798"/>
                  <a:pt x="206062" y="643944"/>
                </a:cubicBezTo>
                <a:cubicBezTo>
                  <a:pt x="120203" y="646090"/>
                  <a:pt x="60101" y="632138"/>
                  <a:pt x="0" y="618186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567447" y="5188042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92579" y="5188042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0163" y="5188042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20000">
            <a:off x="4555309" y="3982585"/>
            <a:ext cx="1919816" cy="129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6452316" y="3799267"/>
            <a:ext cx="162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RADIATED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2914179" y="1916327"/>
            <a:ext cx="42146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914178" y="2935830"/>
            <a:ext cx="421464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97600" cy="406400"/>
          </a:xfrm>
        </p:spPr>
        <p:txBody>
          <a:bodyPr/>
          <a:lstStyle/>
          <a:p>
            <a:r>
              <a:rPr lang="en-US" dirty="0" smtClean="0"/>
              <a:t>Transmission Line Model (Lossy)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1915697" y="2935831"/>
            <a:ext cx="10930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905186" y="1916327"/>
            <a:ext cx="101950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915696" y="1916327"/>
            <a:ext cx="0" cy="10300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3" name="Group 12"/>
          <p:cNvGrpSpPr/>
          <p:nvPr/>
        </p:nvGrpSpPr>
        <p:grpSpPr>
          <a:xfrm>
            <a:off x="1758041" y="2259026"/>
            <a:ext cx="315310" cy="315310"/>
            <a:chOff x="1587062" y="2039006"/>
            <a:chExt cx="315310" cy="315310"/>
          </a:xfrm>
        </p:grpSpPr>
        <p:sp>
          <p:nvSpPr>
            <p:cNvPr id="11" name="Oval 10"/>
            <p:cNvSpPr/>
            <p:nvPr/>
          </p:nvSpPr>
          <p:spPr bwMode="auto">
            <a:xfrm>
              <a:off x="1587062" y="2039006"/>
              <a:ext cx="315310" cy="31531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636987" y="2082217"/>
              <a:ext cx="215460" cy="228889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32372" y="222638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7252138" y="1916317"/>
            <a:ext cx="52551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7252138" y="2941076"/>
            <a:ext cx="52551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Curved Left Arrow 93"/>
          <p:cNvSpPr>
            <a:spLocks noChangeArrowheads="1"/>
          </p:cNvSpPr>
          <p:nvPr/>
        </p:nvSpPr>
        <p:spPr bwMode="auto">
          <a:xfrm>
            <a:off x="3265527" y="1567941"/>
            <a:ext cx="388937" cy="785813"/>
          </a:xfrm>
          <a:prstGeom prst="curvedLeftArrow">
            <a:avLst>
              <a:gd name="adj1" fmla="val 25021"/>
              <a:gd name="adj2" fmla="val 50052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964647" y="2088632"/>
          <a:ext cx="236537" cy="319087"/>
        </p:xfrm>
        <a:graphic>
          <a:graphicData uri="http://schemas.openxmlformats.org/presentationml/2006/ole">
            <p:oleObj spid="_x0000_s244738" name="Equation" r:id="rId4" imgW="152280" imgH="203040" progId="Equation.3">
              <p:embed/>
            </p:oleObj>
          </a:graphicData>
        </a:graphic>
      </p:graphicFrame>
      <p:sp>
        <p:nvSpPr>
          <p:cNvPr id="24" name="Curved Left Arrow 93"/>
          <p:cNvSpPr>
            <a:spLocks noChangeArrowheads="1"/>
          </p:cNvSpPr>
          <p:nvPr/>
        </p:nvSpPr>
        <p:spPr bwMode="auto">
          <a:xfrm flipV="1">
            <a:off x="3522813" y="2541912"/>
            <a:ext cx="388937" cy="785813"/>
          </a:xfrm>
          <a:prstGeom prst="curvedLeftArrow">
            <a:avLst>
              <a:gd name="adj1" fmla="val 25021"/>
              <a:gd name="adj2" fmla="val 50052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3222742" y="2502797"/>
          <a:ext cx="236538" cy="319087"/>
        </p:xfrm>
        <a:graphic>
          <a:graphicData uri="http://schemas.openxmlformats.org/presentationml/2006/ole">
            <p:oleObj spid="_x0000_s244739" name="Equation" r:id="rId5" imgW="152280" imgH="203040" progId="Equation.3">
              <p:embed/>
            </p:oleObj>
          </a:graphicData>
        </a:graphic>
      </p:graphicFrame>
      <p:grpSp>
        <p:nvGrpSpPr>
          <p:cNvPr id="103" name="Group 102"/>
          <p:cNvGrpSpPr/>
          <p:nvPr/>
        </p:nvGrpSpPr>
        <p:grpSpPr>
          <a:xfrm>
            <a:off x="4629860" y="1955308"/>
            <a:ext cx="579549" cy="925132"/>
            <a:chOff x="4629860" y="1457888"/>
            <a:chExt cx="579549" cy="925132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31" name="Group 77"/>
          <p:cNvGrpSpPr>
            <a:grpSpLocks/>
          </p:cNvGrpSpPr>
          <p:nvPr/>
        </p:nvGrpSpPr>
        <p:grpSpPr bwMode="auto">
          <a:xfrm>
            <a:off x="1498310" y="4336216"/>
            <a:ext cx="480335" cy="227527"/>
            <a:chOff x="1066800" y="2438400"/>
            <a:chExt cx="1447800" cy="685800"/>
          </a:xfrm>
        </p:grpSpPr>
        <p:cxnSp>
          <p:nvCxnSpPr>
            <p:cNvPr id="32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34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36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37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38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39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41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grpSp>
        <p:nvGrpSpPr>
          <p:cNvPr id="42" name="Group 99"/>
          <p:cNvGrpSpPr>
            <a:grpSpLocks/>
          </p:cNvGrpSpPr>
          <p:nvPr/>
        </p:nvGrpSpPr>
        <p:grpSpPr bwMode="auto">
          <a:xfrm>
            <a:off x="2182320" y="4357681"/>
            <a:ext cx="684727" cy="171182"/>
            <a:chOff x="2895600" y="2743200"/>
            <a:chExt cx="1524000" cy="381000"/>
          </a:xfrm>
        </p:grpSpPr>
        <p:grpSp>
          <p:nvGrpSpPr>
            <p:cNvPr id="43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54" name="Arc 53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Arc 54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4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51" name="Arc 5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Arc 5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49" name="Arc 4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Arc 4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6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47" name="Arc 4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cxnSp>
        <p:nvCxnSpPr>
          <p:cNvPr id="57" name="Straight Connector 56"/>
          <p:cNvCxnSpPr/>
          <p:nvPr/>
        </p:nvCxnSpPr>
        <p:spPr bwMode="auto">
          <a:xfrm>
            <a:off x="1978405" y="4434954"/>
            <a:ext cx="1931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58" name="Group 77"/>
          <p:cNvGrpSpPr>
            <a:grpSpLocks/>
          </p:cNvGrpSpPr>
          <p:nvPr/>
        </p:nvGrpSpPr>
        <p:grpSpPr bwMode="auto">
          <a:xfrm rot="5400000">
            <a:off x="2633316" y="4974559"/>
            <a:ext cx="398768" cy="188890"/>
            <a:chOff x="1066800" y="2438400"/>
            <a:chExt cx="1447800" cy="685800"/>
          </a:xfrm>
        </p:grpSpPr>
        <p:cxnSp>
          <p:nvCxnSpPr>
            <p:cNvPr id="65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6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7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8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9" name="Straight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2" name="Straight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3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1676400" y="2667000"/>
              <a:ext cx="685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grpSp>
        <p:nvGrpSpPr>
          <p:cNvPr id="74" name="Group 124"/>
          <p:cNvGrpSpPr>
            <a:grpSpLocks/>
          </p:cNvGrpSpPr>
          <p:nvPr/>
        </p:nvGrpSpPr>
        <p:grpSpPr bwMode="auto">
          <a:xfrm>
            <a:off x="3243752" y="4882762"/>
            <a:ext cx="450404" cy="337803"/>
            <a:chOff x="3429000" y="3124200"/>
            <a:chExt cx="304800" cy="228600"/>
          </a:xfrm>
        </p:grpSpPr>
        <p:cxnSp>
          <p:nvCxnSpPr>
            <p:cNvPr id="75" name="Straight Connector 114"/>
            <p:cNvCxnSpPr>
              <a:cxnSpLocks noChangeShapeType="1"/>
            </p:cNvCxnSpPr>
            <p:nvPr/>
          </p:nvCxnSpPr>
          <p:spPr bwMode="auto">
            <a:xfrm>
              <a:off x="3429000" y="32004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6" name="Straight Connector 115"/>
            <p:cNvCxnSpPr>
              <a:cxnSpLocks noChangeShapeType="1"/>
            </p:cNvCxnSpPr>
            <p:nvPr/>
          </p:nvCxnSpPr>
          <p:spPr bwMode="auto">
            <a:xfrm>
              <a:off x="3429000" y="32766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7" name="Straight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3543300" y="3162300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8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3543300" y="3314700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79" name="Straight Connector 78"/>
          <p:cNvCxnSpPr/>
          <p:nvPr/>
        </p:nvCxnSpPr>
        <p:spPr bwMode="auto">
          <a:xfrm flipV="1">
            <a:off x="2828407" y="4731167"/>
            <a:ext cx="0" cy="128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828407" y="4718289"/>
            <a:ext cx="6310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3472351" y="4718289"/>
            <a:ext cx="0" cy="180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2841286" y="5272080"/>
            <a:ext cx="0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2854165" y="5413748"/>
            <a:ext cx="6181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472351" y="5220565"/>
            <a:ext cx="0" cy="193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2867045" y="4447834"/>
            <a:ext cx="13780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3150380" y="4447833"/>
            <a:ext cx="0" cy="270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3176138" y="5426628"/>
            <a:ext cx="0" cy="128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922337" y="5555417"/>
            <a:ext cx="33485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896580" y="4460712"/>
            <a:ext cx="5924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1566281" y="394341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49746" y="394341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75502" y="485137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02025" y="485137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6428" y="4100104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V(z)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857943" y="4537985"/>
            <a:ext cx="4507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817160" y="45229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I(z)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57332" y="4110836"/>
            <a:ext cx="959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V(z +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z)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3689150" y="4510082"/>
            <a:ext cx="4507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3506698" y="4482178"/>
            <a:ext cx="90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I(z +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18573" y="4434954"/>
            <a:ext cx="41953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 = series resistance per unit length (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/m)</a:t>
            </a:r>
          </a:p>
          <a:p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= series inductance per unit length (H/m)</a:t>
            </a:r>
          </a:p>
          <a:p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= shunt conductance per unit length (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/m)</a:t>
            </a:r>
          </a:p>
          <a:p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= shunt capacitance per unit length (F/m)</a:t>
            </a:r>
            <a:endParaRPr lang="en-US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1" name="Object 13"/>
          <p:cNvGraphicFramePr>
            <a:graphicFrameLocks noChangeAspect="1"/>
          </p:cNvGraphicFramePr>
          <p:nvPr/>
        </p:nvGraphicFramePr>
        <p:xfrm>
          <a:off x="432247" y="5669380"/>
          <a:ext cx="900904" cy="568615"/>
        </p:xfrm>
        <a:graphic>
          <a:graphicData uri="http://schemas.openxmlformats.org/presentationml/2006/ole">
            <p:oleObj spid="_x0000_s244740" name="Equation" r:id="rId6" imgW="660240" imgH="419040" progId="Equation.3">
              <p:embed/>
            </p:oleObj>
          </a:graphicData>
        </a:graphic>
      </p:graphicFrame>
      <p:sp>
        <p:nvSpPr>
          <p:cNvPr id="102" name="Freeform 101"/>
          <p:cNvSpPr/>
          <p:nvPr/>
        </p:nvSpPr>
        <p:spPr bwMode="auto">
          <a:xfrm>
            <a:off x="754909" y="5130412"/>
            <a:ext cx="321971" cy="540913"/>
          </a:xfrm>
          <a:custGeom>
            <a:avLst/>
            <a:gdLst>
              <a:gd name="connsiteX0" fmla="*/ 0 w 321971"/>
              <a:gd name="connsiteY0" fmla="*/ 540913 h 540913"/>
              <a:gd name="connsiteX1" fmla="*/ 0 w 321971"/>
              <a:gd name="connsiteY1" fmla="*/ 0 h 540913"/>
              <a:gd name="connsiteX2" fmla="*/ 321971 w 321971"/>
              <a:gd name="connsiteY2" fmla="*/ 0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1" h="540913">
                <a:moveTo>
                  <a:pt x="0" y="540913"/>
                </a:moveTo>
                <a:lnTo>
                  <a:pt x="0" y="0"/>
                </a:lnTo>
                <a:lnTo>
                  <a:pt x="32197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1992782" y="1843430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1988390" y="1543507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>
            <a:off x="1992782" y="2998012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988390" y="2961437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97600" cy="406400"/>
          </a:xfrm>
        </p:spPr>
        <p:txBody>
          <a:bodyPr/>
          <a:lstStyle/>
          <a:p>
            <a:r>
              <a:rPr lang="en-US" dirty="0" smtClean="0"/>
              <a:t>Transmission Line Model (Lossless)</a:t>
            </a:r>
            <a:endParaRPr lang="en-US" dirty="0"/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2182320" y="4357681"/>
            <a:ext cx="684727" cy="171182"/>
            <a:chOff x="2895600" y="2743200"/>
            <a:chExt cx="1524000" cy="38100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2895600" y="2743200"/>
              <a:ext cx="381000" cy="381000"/>
              <a:chOff x="2895600" y="2743200"/>
              <a:chExt cx="381000" cy="381000"/>
            </a:xfrm>
          </p:grpSpPr>
          <p:sp>
            <p:nvSpPr>
              <p:cNvPr id="54" name="Arc 53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Arc 54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276600" y="2743200"/>
              <a:ext cx="381000" cy="381000"/>
              <a:chOff x="2895600" y="2743200"/>
              <a:chExt cx="381000" cy="381000"/>
            </a:xfrm>
          </p:grpSpPr>
          <p:sp>
            <p:nvSpPr>
              <p:cNvPr id="51" name="Arc 50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2" name="Arc 51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93"/>
            <p:cNvGrpSpPr>
              <a:grpSpLocks/>
            </p:cNvGrpSpPr>
            <p:nvPr/>
          </p:nvGrpSpPr>
          <p:grpSpPr bwMode="auto">
            <a:xfrm>
              <a:off x="3657600" y="2743200"/>
              <a:ext cx="381000" cy="381000"/>
              <a:chOff x="2895600" y="2743200"/>
              <a:chExt cx="381000" cy="381000"/>
            </a:xfrm>
          </p:grpSpPr>
          <p:sp>
            <p:nvSpPr>
              <p:cNvPr id="49" name="Arc 48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Arc 49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96"/>
            <p:cNvGrpSpPr>
              <a:grpSpLocks/>
            </p:cNvGrpSpPr>
            <p:nvPr/>
          </p:nvGrpSpPr>
          <p:grpSpPr bwMode="auto">
            <a:xfrm>
              <a:off x="4038600" y="2743200"/>
              <a:ext cx="381000" cy="381000"/>
              <a:chOff x="2895600" y="2743200"/>
              <a:chExt cx="381000" cy="381000"/>
            </a:xfrm>
          </p:grpSpPr>
          <p:sp>
            <p:nvSpPr>
              <p:cNvPr id="47" name="Arc 46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 bwMode="auto">
              <a:xfrm flipH="1">
                <a:off x="2895600" y="2743200"/>
                <a:ext cx="381000" cy="3810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cxnSp>
        <p:nvCxnSpPr>
          <p:cNvPr id="57" name="Straight Connector 56"/>
          <p:cNvCxnSpPr/>
          <p:nvPr/>
        </p:nvCxnSpPr>
        <p:spPr bwMode="auto">
          <a:xfrm>
            <a:off x="1978405" y="4434954"/>
            <a:ext cx="1931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4" name="Group 124"/>
          <p:cNvGrpSpPr>
            <a:grpSpLocks/>
          </p:cNvGrpSpPr>
          <p:nvPr/>
        </p:nvGrpSpPr>
        <p:grpSpPr bwMode="auto">
          <a:xfrm>
            <a:off x="2929207" y="4882762"/>
            <a:ext cx="450404" cy="337803"/>
            <a:chOff x="3429000" y="3124200"/>
            <a:chExt cx="304800" cy="228600"/>
          </a:xfrm>
        </p:grpSpPr>
        <p:cxnSp>
          <p:nvCxnSpPr>
            <p:cNvPr id="75" name="Straight Connector 114"/>
            <p:cNvCxnSpPr>
              <a:cxnSpLocks noChangeShapeType="1"/>
            </p:cNvCxnSpPr>
            <p:nvPr/>
          </p:nvCxnSpPr>
          <p:spPr bwMode="auto">
            <a:xfrm>
              <a:off x="3429000" y="32004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6" name="Straight Connector 115"/>
            <p:cNvCxnSpPr>
              <a:cxnSpLocks noChangeShapeType="1"/>
            </p:cNvCxnSpPr>
            <p:nvPr/>
          </p:nvCxnSpPr>
          <p:spPr bwMode="auto">
            <a:xfrm>
              <a:off x="3429000" y="32766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7" name="Straight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3543300" y="3162300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8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3543300" y="3314700"/>
              <a:ext cx="76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5" name="Straight Connector 84"/>
          <p:cNvCxnSpPr/>
          <p:nvPr/>
        </p:nvCxnSpPr>
        <p:spPr bwMode="auto">
          <a:xfrm>
            <a:off x="2867045" y="4447834"/>
            <a:ext cx="13780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3150380" y="4447833"/>
            <a:ext cx="0" cy="4533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3154193" y="5201107"/>
            <a:ext cx="0" cy="354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922337" y="5555417"/>
            <a:ext cx="33485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896580" y="4439009"/>
            <a:ext cx="10858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349746" y="394341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87480" y="485137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6428" y="4078401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V(z)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857943" y="4516282"/>
            <a:ext cx="4507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817160" y="4501257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I(z)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57332" y="4110836"/>
            <a:ext cx="959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V(z +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z)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3689150" y="4510082"/>
            <a:ext cx="4507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3506698" y="4482178"/>
            <a:ext cx="90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I(z +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18573" y="4661719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= series inductance per unit length (H/m)</a:t>
            </a:r>
          </a:p>
          <a:p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= shunt capacitance per unit length (F/m)</a:t>
            </a:r>
            <a:endParaRPr lang="en-US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1" name="Object 13"/>
          <p:cNvGraphicFramePr>
            <a:graphicFrameLocks noChangeAspect="1"/>
          </p:cNvGraphicFramePr>
          <p:nvPr/>
        </p:nvGraphicFramePr>
        <p:xfrm>
          <a:off x="153988" y="5665508"/>
          <a:ext cx="1457325" cy="619125"/>
        </p:xfrm>
        <a:graphic>
          <a:graphicData uri="http://schemas.openxmlformats.org/presentationml/2006/ole">
            <p:oleObj spid="_x0000_s245764" name="Equation" r:id="rId4" imgW="1066680" imgH="457200" progId="Equation.3">
              <p:embed/>
            </p:oleObj>
          </a:graphicData>
        </a:graphic>
      </p:graphicFrame>
      <p:sp>
        <p:nvSpPr>
          <p:cNvPr id="102" name="Freeform 101"/>
          <p:cNvSpPr/>
          <p:nvPr/>
        </p:nvSpPr>
        <p:spPr bwMode="auto">
          <a:xfrm>
            <a:off x="754909" y="5130412"/>
            <a:ext cx="321971" cy="540913"/>
          </a:xfrm>
          <a:custGeom>
            <a:avLst/>
            <a:gdLst>
              <a:gd name="connsiteX0" fmla="*/ 0 w 321971"/>
              <a:gd name="connsiteY0" fmla="*/ 540913 h 540913"/>
              <a:gd name="connsiteX1" fmla="*/ 0 w 321971"/>
              <a:gd name="connsiteY1" fmla="*/ 0 h 540913"/>
              <a:gd name="connsiteX2" fmla="*/ 321971 w 321971"/>
              <a:gd name="connsiteY2" fmla="*/ 0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71" h="540913">
                <a:moveTo>
                  <a:pt x="0" y="540913"/>
                </a:moveTo>
                <a:lnTo>
                  <a:pt x="0" y="0"/>
                </a:lnTo>
                <a:lnTo>
                  <a:pt x="32197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2914179" y="1916327"/>
            <a:ext cx="42146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2914178" y="2935830"/>
            <a:ext cx="421464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H="1">
            <a:off x="1915697" y="2935831"/>
            <a:ext cx="10930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1905186" y="1916327"/>
            <a:ext cx="101950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1915696" y="1916327"/>
            <a:ext cx="0" cy="10300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12" name="Group 12"/>
          <p:cNvGrpSpPr/>
          <p:nvPr/>
        </p:nvGrpSpPr>
        <p:grpSpPr>
          <a:xfrm>
            <a:off x="1758041" y="2259026"/>
            <a:ext cx="315310" cy="315310"/>
            <a:chOff x="1587062" y="2039006"/>
            <a:chExt cx="315310" cy="315310"/>
          </a:xfrm>
        </p:grpSpPr>
        <p:sp>
          <p:nvSpPr>
            <p:cNvPr id="113" name="Oval 112"/>
            <p:cNvSpPr/>
            <p:nvPr/>
          </p:nvSpPr>
          <p:spPr bwMode="auto">
            <a:xfrm>
              <a:off x="1587062" y="2039006"/>
              <a:ext cx="315310" cy="31531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1636987" y="2082217"/>
              <a:ext cx="215460" cy="228889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332372" y="222638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7252138" y="1916317"/>
            <a:ext cx="52551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>
            <a:off x="7252138" y="2941076"/>
            <a:ext cx="52551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Curved Left Arrow 93"/>
          <p:cNvSpPr>
            <a:spLocks noChangeArrowheads="1"/>
          </p:cNvSpPr>
          <p:nvPr/>
        </p:nvSpPr>
        <p:spPr bwMode="auto">
          <a:xfrm>
            <a:off x="3265527" y="1567941"/>
            <a:ext cx="388937" cy="785813"/>
          </a:xfrm>
          <a:prstGeom prst="curvedLeftArrow">
            <a:avLst>
              <a:gd name="adj1" fmla="val 25021"/>
              <a:gd name="adj2" fmla="val 50052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9" name="Object 4"/>
          <p:cNvGraphicFramePr>
            <a:graphicFrameLocks noChangeAspect="1"/>
          </p:cNvGraphicFramePr>
          <p:nvPr/>
        </p:nvGraphicFramePr>
        <p:xfrm>
          <a:off x="2964647" y="2088632"/>
          <a:ext cx="236537" cy="319087"/>
        </p:xfrm>
        <a:graphic>
          <a:graphicData uri="http://schemas.openxmlformats.org/presentationml/2006/ole">
            <p:oleObj spid="_x0000_s245765" name="Equation" r:id="rId5" imgW="152280" imgH="203040" progId="Equation.3">
              <p:embed/>
            </p:oleObj>
          </a:graphicData>
        </a:graphic>
      </p:graphicFrame>
      <p:sp>
        <p:nvSpPr>
          <p:cNvPr id="120" name="Curved Left Arrow 93"/>
          <p:cNvSpPr>
            <a:spLocks noChangeArrowheads="1"/>
          </p:cNvSpPr>
          <p:nvPr/>
        </p:nvSpPr>
        <p:spPr bwMode="auto">
          <a:xfrm flipV="1">
            <a:off x="3522813" y="2541912"/>
            <a:ext cx="388937" cy="785813"/>
          </a:xfrm>
          <a:prstGeom prst="curvedLeftArrow">
            <a:avLst>
              <a:gd name="adj1" fmla="val 25021"/>
              <a:gd name="adj2" fmla="val 50052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1" name="Object 6"/>
          <p:cNvGraphicFramePr>
            <a:graphicFrameLocks noChangeAspect="1"/>
          </p:cNvGraphicFramePr>
          <p:nvPr/>
        </p:nvGraphicFramePr>
        <p:xfrm>
          <a:off x="3222742" y="2502797"/>
          <a:ext cx="236538" cy="319087"/>
        </p:xfrm>
        <a:graphic>
          <a:graphicData uri="http://schemas.openxmlformats.org/presentationml/2006/ole">
            <p:oleObj spid="_x0000_s245766" name="Equation" r:id="rId6" imgW="152280" imgH="203040" progId="Equation.3">
              <p:embed/>
            </p:oleObj>
          </a:graphicData>
        </a:graphic>
      </p:graphicFrame>
      <p:grpSp>
        <p:nvGrpSpPr>
          <p:cNvPr id="122" name="Group 121"/>
          <p:cNvGrpSpPr/>
          <p:nvPr/>
        </p:nvGrpSpPr>
        <p:grpSpPr>
          <a:xfrm>
            <a:off x="4629860" y="1955308"/>
            <a:ext cx="579549" cy="925132"/>
            <a:chOff x="4629860" y="1457888"/>
            <a:chExt cx="579549" cy="925132"/>
          </a:xfrm>
        </p:grpSpPr>
        <p:cxnSp>
          <p:nvCxnSpPr>
            <p:cNvPr id="123" name="Straight Connector 122"/>
            <p:cNvCxnSpPr/>
            <p:nvPr/>
          </p:nvCxnSpPr>
          <p:spPr bwMode="auto">
            <a:xfrm>
              <a:off x="4629860" y="1844254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4629860" y="1983775"/>
              <a:ext cx="57954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V="1">
              <a:off x="4919634" y="1457888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V="1">
              <a:off x="4919634" y="1996654"/>
              <a:ext cx="0" cy="3863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127" name="Straight Arrow Connector 126"/>
          <p:cNvCxnSpPr/>
          <p:nvPr/>
        </p:nvCxnSpPr>
        <p:spPr bwMode="auto">
          <a:xfrm>
            <a:off x="1992782" y="1843430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1988390" y="1543507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1992782" y="2998012"/>
            <a:ext cx="256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988390" y="2961437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 bwMode="auto">
          <a:xfrm>
            <a:off x="1915696" y="1411224"/>
            <a:ext cx="0" cy="43452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97600" cy="406400"/>
          </a:xfrm>
        </p:spPr>
        <p:txBody>
          <a:bodyPr/>
          <a:lstStyle/>
          <a:p>
            <a:r>
              <a:rPr lang="en-US" dirty="0" smtClean="0"/>
              <a:t>From Transmission Lines to Dipoles</a:t>
            </a:r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1927041" y="3087662"/>
            <a:ext cx="34233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1927041" y="4107165"/>
            <a:ext cx="34233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grpSp>
        <p:nvGrpSpPr>
          <p:cNvPr id="9" name="Group 12"/>
          <p:cNvGrpSpPr/>
          <p:nvPr/>
        </p:nvGrpSpPr>
        <p:grpSpPr>
          <a:xfrm>
            <a:off x="1758041" y="3430361"/>
            <a:ext cx="315310" cy="315310"/>
            <a:chOff x="1587062" y="2039006"/>
            <a:chExt cx="315310" cy="315310"/>
          </a:xfrm>
        </p:grpSpPr>
        <p:sp>
          <p:nvSpPr>
            <p:cNvPr id="113" name="Oval 112"/>
            <p:cNvSpPr/>
            <p:nvPr/>
          </p:nvSpPr>
          <p:spPr bwMode="auto">
            <a:xfrm>
              <a:off x="1587062" y="2039006"/>
              <a:ext cx="315310" cy="31531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1636987" y="2082217"/>
              <a:ext cx="215460" cy="228889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332372" y="339771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1996315" y="2191537"/>
            <a:ext cx="1685216" cy="823716"/>
          </a:xfrm>
          <a:custGeom>
            <a:avLst/>
            <a:gdLst>
              <a:gd name="connsiteX0" fmla="*/ 982413 w 982413"/>
              <a:gd name="connsiteY0" fmla="*/ 823716 h 823716"/>
              <a:gd name="connsiteX1" fmla="*/ 665018 w 982413"/>
              <a:gd name="connsiteY1" fmla="*/ 166255 h 823716"/>
              <a:gd name="connsiteX2" fmla="*/ 0 w 982413"/>
              <a:gd name="connsiteY2" fmla="*/ 0 h 82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413" h="823716">
                <a:moveTo>
                  <a:pt x="982413" y="823716"/>
                </a:moveTo>
                <a:cubicBezTo>
                  <a:pt x="905583" y="563628"/>
                  <a:pt x="828753" y="303541"/>
                  <a:pt x="665018" y="166255"/>
                </a:cubicBezTo>
                <a:cubicBezTo>
                  <a:pt x="501283" y="28969"/>
                  <a:pt x="250641" y="14484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 bwMode="auto">
          <a:xfrm flipV="1">
            <a:off x="1996315" y="4172737"/>
            <a:ext cx="1685216" cy="823716"/>
          </a:xfrm>
          <a:custGeom>
            <a:avLst/>
            <a:gdLst>
              <a:gd name="connsiteX0" fmla="*/ 982413 w 982413"/>
              <a:gd name="connsiteY0" fmla="*/ 823716 h 823716"/>
              <a:gd name="connsiteX1" fmla="*/ 665018 w 982413"/>
              <a:gd name="connsiteY1" fmla="*/ 166255 h 823716"/>
              <a:gd name="connsiteX2" fmla="*/ 0 w 982413"/>
              <a:gd name="connsiteY2" fmla="*/ 0 h 82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413" h="823716">
                <a:moveTo>
                  <a:pt x="982413" y="823716"/>
                </a:moveTo>
                <a:cubicBezTo>
                  <a:pt x="905583" y="563628"/>
                  <a:pt x="828753" y="303541"/>
                  <a:pt x="665018" y="166255"/>
                </a:cubicBezTo>
                <a:cubicBezTo>
                  <a:pt x="501283" y="28969"/>
                  <a:pt x="250641" y="14484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425944" y="3219292"/>
            <a:ext cx="254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(PRETEND THIS IS AN ANIMATION)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26900</TotalTime>
  <Words>1087</Words>
  <Application>Microsoft Office PowerPoint</Application>
  <PresentationFormat>On-screen Show (4:3)</PresentationFormat>
  <Paragraphs>269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Blank Presentation</vt:lpstr>
      <vt:lpstr>Equation</vt:lpstr>
      <vt:lpstr>Slide 1</vt:lpstr>
      <vt:lpstr>Topics</vt:lpstr>
      <vt:lpstr>Intentional Radiators, a.k.a. Antennas</vt:lpstr>
      <vt:lpstr>Transmitting Antennas</vt:lpstr>
      <vt:lpstr>Receiving Antennas</vt:lpstr>
      <vt:lpstr>Unintentional Radiators, a.k.a. Antennas</vt:lpstr>
      <vt:lpstr>Transmission Line Model (Lossy)</vt:lpstr>
      <vt:lpstr>Transmission Line Model (Lossless)</vt:lpstr>
      <vt:lpstr>From Transmission Lines to Dipoles</vt:lpstr>
      <vt:lpstr>From Transmission Lines to Dipoles (cont.)</vt:lpstr>
      <vt:lpstr>From Transmission Lines to Dipoles (cont.)</vt:lpstr>
      <vt:lpstr>From Transmission Lines to Dipoles (cont.)</vt:lpstr>
      <vt:lpstr>Can You Find the Dipoles in These Pictures?</vt:lpstr>
      <vt:lpstr>Can You Find the Dipoles in These Pictures (cont.)?</vt:lpstr>
      <vt:lpstr>Near and Far Fields of Elemental Dipoles</vt:lpstr>
      <vt:lpstr>Wave Impedances of Elemental Dipoles</vt:lpstr>
      <vt:lpstr>Wave Impedances of Elemental Dipoles (cont.)</vt:lpstr>
      <vt:lpstr>Linear Dipole</vt:lpstr>
      <vt:lpstr>Linear Dipole (cont.)</vt:lpstr>
      <vt:lpstr>F(θ), 2h = 0.1λ – 0.5λ</vt:lpstr>
      <vt:lpstr>Linear Dipole (cont.)</vt:lpstr>
      <vt:lpstr>Half-Wave Dipole</vt:lpstr>
      <vt:lpstr>Quarter-Wave Monopole</vt:lpstr>
      <vt:lpstr>Demonstration:  Dipole Impedance</vt:lpstr>
      <vt:lpstr>Demonstration:  Dipole Impedance (cont.)</vt:lpstr>
      <vt:lpstr>Why Do We Care About Dipole Impedance?</vt:lpstr>
      <vt:lpstr>Conducted Emissions (CE) vs. Radiated Emissions (RE)</vt:lpstr>
      <vt:lpstr>CE vs. RE for 2 m Dipole (0 dBm applied signal)</vt:lpstr>
      <vt:lpstr>CE vs. RE (cont.)</vt:lpstr>
      <vt:lpstr>CE vs. RE (cont.)</vt:lpstr>
      <vt:lpstr>CE vs. RE of Wire vs. Coax</vt:lpstr>
      <vt:lpstr>Remember This?</vt:lpstr>
      <vt:lpstr>Key Points</vt:lpstr>
      <vt:lpstr>If You Remember Nothing Else From Today…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HSTNet User</dc:creator>
  <cp:lastModifiedBy>jcmcclos</cp:lastModifiedBy>
  <cp:revision>1051</cp:revision>
  <cp:lastPrinted>2003-08-21T14:26:29Z</cp:lastPrinted>
  <dcterms:created xsi:type="dcterms:W3CDTF">2003-05-13T12:20:03Z</dcterms:created>
  <dcterms:modified xsi:type="dcterms:W3CDTF">2014-10-26T16:05:18Z</dcterms:modified>
</cp:coreProperties>
</file>